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8" r:id="rId3"/>
    <p:sldId id="259" r:id="rId4"/>
    <p:sldId id="277" r:id="rId5"/>
    <p:sldId id="261" r:id="rId6"/>
    <p:sldId id="260" r:id="rId7"/>
    <p:sldId id="279" r:id="rId8"/>
    <p:sldId id="262" r:id="rId9"/>
    <p:sldId id="263" r:id="rId10"/>
    <p:sldId id="264" r:id="rId11"/>
    <p:sldId id="268" r:id="rId12"/>
    <p:sldId id="278" r:id="rId13"/>
    <p:sldId id="265" r:id="rId14"/>
    <p:sldId id="270" r:id="rId15"/>
    <p:sldId id="269" r:id="rId16"/>
    <p:sldId id="272" r:id="rId17"/>
    <p:sldId id="274" r:id="rId18"/>
    <p:sldId id="275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9" autoAdjust="0"/>
  </p:normalViewPr>
  <p:slideViewPr>
    <p:cSldViewPr>
      <p:cViewPr varScale="1">
        <p:scale>
          <a:sx n="53" d="100"/>
          <a:sy n="53" d="100"/>
        </p:scale>
        <p:origin x="1171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E2B66C-FF7D-4E8C-9EC2-CE5065266495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6041C-458E-434D-83CD-DAA3F245B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3868E-B2D0-4C43-87D7-42A2E04EEEEB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8E99A-5D35-469F-B76E-E486253AF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04BA2-8CCA-4099-BF00-08ED14911AA0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610A9-939F-457D-B515-34A469B4C6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80AF9-88FA-4EF6-9D3F-306B102B7CEE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815DF-8939-48E1-84BF-F342122C9F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67E1B1-711E-4035-B0BA-A756F72A62AE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25B-10AD-4B0E-9F4F-21402EA5D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001AD-C2B9-40BC-8677-E831C6056B14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AB95C-05C5-4F92-9F8E-E854014665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9B6A6-C285-43EC-B2D3-18A34F178375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B349D-E213-4CE0-A2DD-FAF895FDD2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12549-D5E7-4D5A-8031-A431B4A0C40A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FED-EB71-471B-A4CE-849316C80B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D27B5-18A9-47A0-99BC-C180261A0618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2A8E9-C093-4873-9483-65FE7A1A0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48822-9756-4E89-A8AC-FFF193065D77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8443B-13D4-493A-90D1-57DC6B6B02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0DF23-9A05-4AD1-80EA-C8C348E34018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317D4A7-0CE9-400A-9054-4B3C0A124D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9A6044C-00E5-438B-8D8B-26436629C525}" type="datetimeFigureOut">
              <a:rPr lang="en-US" smtClean="0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F19EB9A-F44B-4048-BD00-D7EF335BB5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en-US" b="1" smtClean="0"/>
              <a:t>Economics, Environment and Sustainability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Strategies to fulfill goals……….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monitor economic and environmental health /enforce laws</a:t>
            </a:r>
          </a:p>
          <a:p>
            <a:pPr eaLnBrk="1" hangingPunct="1"/>
            <a:r>
              <a:rPr lang="en-US" dirty="0" smtClean="0"/>
              <a:t>eco-labeling and certification</a:t>
            </a:r>
          </a:p>
          <a:p>
            <a:pPr eaLnBrk="1" hangingPunct="1"/>
            <a:r>
              <a:rPr lang="en-US" dirty="0" smtClean="0"/>
              <a:t>phase in subsidies/tax breaks for environmentally beneficial goals</a:t>
            </a:r>
          </a:p>
          <a:p>
            <a:pPr eaLnBrk="1" hangingPunct="1"/>
            <a:r>
              <a:rPr lang="en-US" dirty="0" smtClean="0"/>
              <a:t>tax shifting</a:t>
            </a:r>
          </a:p>
          <a:p>
            <a:pPr eaLnBrk="1" hangingPunct="1"/>
            <a:r>
              <a:rPr lang="en-US" dirty="0" smtClean="0"/>
              <a:t>reduce poverty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Cost Benefit analysis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uniform standards</a:t>
            </a:r>
          </a:p>
          <a:p>
            <a:pPr eaLnBrk="1" hangingPunct="1"/>
            <a:r>
              <a:rPr lang="en-US" dirty="0" smtClean="0"/>
              <a:t>clearly state all assumptions used</a:t>
            </a:r>
          </a:p>
          <a:p>
            <a:pPr eaLnBrk="1" hangingPunct="1"/>
            <a:r>
              <a:rPr lang="en-US" dirty="0" smtClean="0"/>
              <a:t>include estimates of ecological services</a:t>
            </a:r>
          </a:p>
          <a:p>
            <a:pPr eaLnBrk="1" hangingPunct="1"/>
            <a:r>
              <a:rPr lang="en-US" dirty="0" smtClean="0"/>
              <a:t>estimate long-term/short benefits and costs</a:t>
            </a:r>
          </a:p>
          <a:p>
            <a:pPr eaLnBrk="1" hangingPunct="1"/>
            <a:r>
              <a:rPr lang="en-US" dirty="0" smtClean="0"/>
              <a:t>summarize range of estimated costs and benefits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things cost more than you think…………….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Price/ Direct Price does not include the Indirect or External costs of harm to environment or human health (hidden cost)</a:t>
            </a:r>
          </a:p>
          <a:p>
            <a:r>
              <a:rPr lang="en-US" dirty="0" smtClean="0"/>
              <a:t>Ex. failure to include climate change in the prices of fossil fuels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Reduction of poverty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GRAMEEN banks in </a:t>
            </a:r>
            <a:r>
              <a:rPr lang="en-US" sz="3200" dirty="0" err="1" smtClean="0"/>
              <a:t>Bangla</a:t>
            </a:r>
            <a:r>
              <a:rPr lang="en-US" sz="3200" dirty="0" smtClean="0"/>
              <a:t> </a:t>
            </a:r>
            <a:r>
              <a:rPr lang="en-US" sz="3200" dirty="0" err="1" smtClean="0"/>
              <a:t>Desh</a:t>
            </a:r>
            <a:endParaRPr lang="en-US" sz="32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Sustainable Environmental Principles to make Policy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humility</a:t>
            </a:r>
          </a:p>
          <a:p>
            <a:pPr eaLnBrk="1" hangingPunct="1"/>
            <a:r>
              <a:rPr lang="en-US" dirty="0" smtClean="0"/>
              <a:t>reversibility</a:t>
            </a:r>
          </a:p>
          <a:p>
            <a:pPr eaLnBrk="1" hangingPunct="1"/>
            <a:r>
              <a:rPr lang="en-US" dirty="0" smtClean="0"/>
              <a:t>precautionary</a:t>
            </a:r>
          </a:p>
          <a:p>
            <a:pPr eaLnBrk="1" hangingPunct="1"/>
            <a:r>
              <a:rPr lang="en-US" dirty="0" smtClean="0"/>
              <a:t>net energy</a:t>
            </a:r>
          </a:p>
          <a:p>
            <a:pPr eaLnBrk="1" hangingPunct="1"/>
            <a:r>
              <a:rPr lang="en-US" dirty="0" smtClean="0"/>
              <a:t>prevention</a:t>
            </a:r>
          </a:p>
          <a:p>
            <a:pPr eaLnBrk="1" hangingPunct="1"/>
            <a:r>
              <a:rPr lang="en-US" dirty="0" smtClean="0"/>
              <a:t>polluter pays</a:t>
            </a:r>
          </a:p>
          <a:p>
            <a:pPr eaLnBrk="1" hangingPunct="1"/>
            <a:r>
              <a:rPr lang="en-US" dirty="0" smtClean="0"/>
              <a:t>public access and participation</a:t>
            </a:r>
          </a:p>
          <a:p>
            <a:pPr eaLnBrk="1" hangingPunct="1"/>
            <a:r>
              <a:rPr lang="en-US" dirty="0" smtClean="0"/>
              <a:t>human rights</a:t>
            </a:r>
          </a:p>
          <a:p>
            <a:pPr eaLnBrk="1" hangingPunct="1"/>
            <a:r>
              <a:rPr lang="en-US" dirty="0" smtClean="0"/>
              <a:t>environmental justice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efforts to solve environmental</a:t>
            </a:r>
            <a:br>
              <a:rPr lang="en-US" dirty="0" smtClean="0"/>
            </a:br>
            <a:r>
              <a:rPr lang="en-US" dirty="0" smtClean="0"/>
              <a:t>problems…………..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3050"/>
          </a:xfrm>
        </p:spPr>
        <p:txBody>
          <a:bodyPr/>
          <a:lstStyle/>
          <a:p>
            <a:pPr eaLnBrk="1" hangingPunct="1"/>
            <a:r>
              <a:rPr lang="en-US" dirty="0" smtClean="0"/>
              <a:t>Major Worldviews………………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Anthropocentric : human centered</a:t>
            </a:r>
          </a:p>
          <a:p>
            <a:pPr eaLnBrk="1" hangingPunct="1"/>
            <a:r>
              <a:rPr lang="en-US" sz="3600" dirty="0" smtClean="0"/>
              <a:t>Bio centric : life centered</a:t>
            </a:r>
          </a:p>
          <a:p>
            <a:pPr eaLnBrk="1" hangingPunct="1"/>
            <a:endParaRPr lang="en-US" sz="36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657350"/>
          </a:xfrm>
        </p:spPr>
        <p:txBody>
          <a:bodyPr/>
          <a:lstStyle/>
          <a:p>
            <a:r>
              <a:rPr lang="en-US" dirty="0" smtClean="0"/>
              <a:t>Planetary Management World</a:t>
            </a:r>
            <a:br>
              <a:rPr lang="en-US" dirty="0" smtClean="0"/>
            </a:br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eaLnBrk="1" hangingPunct="1"/>
            <a:r>
              <a:rPr lang="en-US" dirty="0" smtClean="0"/>
              <a:t>human’s are the most important species, all others have instrumental value</a:t>
            </a:r>
          </a:p>
          <a:p>
            <a:pPr eaLnBrk="1" hangingPunct="1"/>
            <a:r>
              <a:rPr lang="en-US" dirty="0" smtClean="0"/>
              <a:t>3 variations – no problem school, free market school , spaceship earth school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Stewardship World View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ethical responsibility to be caring and responsible  stewards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education in living more sustainably………..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Natural capital matters</a:t>
            </a:r>
          </a:p>
          <a:p>
            <a:endParaRPr lang="en-US" sz="3200" dirty="0" smtClean="0"/>
          </a:p>
          <a:p>
            <a:r>
              <a:rPr lang="en-US" sz="3200" dirty="0" smtClean="0"/>
              <a:t>our  threats to natural capital are immense and growing</a:t>
            </a:r>
          </a:p>
          <a:p>
            <a:endParaRPr lang="en-US" sz="3200" dirty="0" smtClean="0"/>
          </a:p>
          <a:p>
            <a:r>
              <a:rPr lang="en-US" sz="3200" dirty="0" smtClean="0"/>
              <a:t>ecological an climate change tipping points are irreversible and should never be crossed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Economic System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social institution through which goods are produced, distributed and consumed to satisfy people’s needs and wants, EFFICIENTLY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Live more simply and lightly on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/>
          </a:bodyPr>
          <a:lstStyle/>
          <a:p>
            <a:r>
              <a:rPr lang="en-US" dirty="0" smtClean="0"/>
              <a:t>learn and mimic how nature sustains itself</a:t>
            </a:r>
          </a:p>
          <a:p>
            <a:r>
              <a:rPr lang="en-US" dirty="0" smtClean="0"/>
              <a:t>do not degrade earth’s natural capital</a:t>
            </a:r>
          </a:p>
          <a:p>
            <a:r>
              <a:rPr lang="en-US" dirty="0" smtClean="0"/>
              <a:t>do not waste matter and energy resources</a:t>
            </a:r>
          </a:p>
          <a:p>
            <a:r>
              <a:rPr lang="en-US" dirty="0" smtClean="0"/>
              <a:t>protect biodiversity</a:t>
            </a:r>
          </a:p>
          <a:p>
            <a:r>
              <a:rPr lang="en-US" dirty="0" smtClean="0"/>
              <a:t>avoid climate changing activities</a:t>
            </a:r>
          </a:p>
          <a:p>
            <a:r>
              <a:rPr lang="en-US" dirty="0" smtClean="0"/>
              <a:t>maintain earth’s capacity for self repair</a:t>
            </a:r>
          </a:p>
          <a:p>
            <a:r>
              <a:rPr lang="en-US" dirty="0" smtClean="0"/>
              <a:t>repair ecological damage that we have caused</a:t>
            </a:r>
          </a:p>
          <a:p>
            <a:r>
              <a:rPr lang="en-US" dirty="0" smtClean="0"/>
              <a:t>leave the world in as good a condition as we found or better</a:t>
            </a:r>
          </a:p>
          <a:p>
            <a:r>
              <a:rPr lang="en-US" dirty="0" smtClean="0"/>
              <a:t>passion for sustaining all life-lead </a:t>
            </a:r>
            <a:r>
              <a:rPr lang="en-US" dirty="0" err="1" smtClean="0"/>
              <a:t>toactions</a:t>
            </a:r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Sustainability Revolution during your lifetime……………….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biodiversity protection</a:t>
            </a:r>
          </a:p>
          <a:p>
            <a:r>
              <a:rPr lang="en-US" dirty="0" smtClean="0"/>
              <a:t>energy transformation</a:t>
            </a:r>
          </a:p>
          <a:p>
            <a:r>
              <a:rPr lang="en-US" dirty="0" smtClean="0"/>
              <a:t>commitment to eco-efficiency</a:t>
            </a:r>
          </a:p>
          <a:p>
            <a:r>
              <a:rPr lang="en-US" dirty="0" smtClean="0"/>
              <a:t>pollution prevention</a:t>
            </a:r>
          </a:p>
          <a:p>
            <a:r>
              <a:rPr lang="en-US" dirty="0" smtClean="0"/>
              <a:t>emphasis on sufficiency</a:t>
            </a:r>
          </a:p>
          <a:p>
            <a:r>
              <a:rPr lang="en-US" dirty="0" smtClean="0"/>
              <a:t>demographic equilibrium</a:t>
            </a:r>
          </a:p>
          <a:p>
            <a:r>
              <a:rPr lang="en-US" dirty="0" smtClean="0"/>
              <a:t>economic and political transformations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Types of capital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 eaLnBrk="1" hangingPunct="1"/>
            <a:r>
              <a:rPr lang="en-US" smtClean="0"/>
              <a:t>natural : earth’s natural processes</a:t>
            </a:r>
          </a:p>
          <a:p>
            <a:pPr eaLnBrk="1" hangingPunct="1"/>
            <a:r>
              <a:rPr lang="en-US" smtClean="0"/>
              <a:t>human : people’s physical and mental talents</a:t>
            </a:r>
          </a:p>
          <a:p>
            <a:pPr eaLnBrk="1" hangingPunct="1"/>
            <a:r>
              <a:rPr lang="en-US" smtClean="0"/>
              <a:t>manufacture : machinery, equipment, factories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Market based economy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interaction of DEMAND and SUPPLY and PRICE</a:t>
            </a:r>
          </a:p>
          <a:p>
            <a:pPr eaLnBrk="1" hangingPunct="1"/>
            <a:r>
              <a:rPr lang="en-US" smtClean="0"/>
              <a:t>economists believe that an economic system based on private ownership without government interference is the best way to solve problems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1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 smtClean="0"/>
              <a:t>Supply and demand curves intersect at market price equilibrium point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Governments</a:t>
            </a:r>
            <a:r>
              <a:rPr lang="en-US" baseline="0" dirty="0" smtClean="0"/>
              <a:t> intervene to correct market failures…………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national security </a:t>
            </a:r>
          </a:p>
          <a:p>
            <a:pPr eaLnBrk="1" hangingPunct="1"/>
            <a:r>
              <a:rPr lang="en-US" dirty="0" smtClean="0"/>
              <a:t>education</a:t>
            </a:r>
          </a:p>
          <a:p>
            <a:pPr eaLnBrk="1" hangingPunct="1"/>
            <a:r>
              <a:rPr lang="en-US" dirty="0" smtClean="0"/>
              <a:t>economic safety net</a:t>
            </a:r>
          </a:p>
          <a:p>
            <a:pPr eaLnBrk="1" hangingPunct="1"/>
            <a:r>
              <a:rPr lang="en-US" dirty="0" smtClean="0"/>
              <a:t>civil and property rights</a:t>
            </a:r>
          </a:p>
          <a:p>
            <a:pPr eaLnBrk="1" hangingPunct="1"/>
            <a:r>
              <a:rPr lang="en-US" dirty="0" smtClean="0"/>
              <a:t>worker health</a:t>
            </a:r>
          </a:p>
          <a:p>
            <a:pPr eaLnBrk="1" hangingPunct="1"/>
            <a:r>
              <a:rPr lang="en-US" dirty="0" smtClean="0"/>
              <a:t>protect natural capital</a:t>
            </a:r>
          </a:p>
          <a:p>
            <a:pPr eaLnBrk="1" hangingPunct="1"/>
            <a:r>
              <a:rPr lang="en-US" dirty="0" smtClean="0"/>
              <a:t>manage public land resources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throughput economics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47686" y="1920085"/>
            <a:ext cx="4329113" cy="4434840"/>
          </a:xfrm>
        </p:spPr>
        <p:txBody>
          <a:bodyPr/>
          <a:lstStyle/>
          <a:p>
            <a:r>
              <a:rPr lang="en-US" dirty="0" smtClean="0"/>
              <a:t>increase flow of materials and resources</a:t>
            </a:r>
          </a:p>
          <a:p>
            <a:r>
              <a:rPr lang="en-US" dirty="0" smtClean="0"/>
              <a:t>end up in planetary sinks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air,soil,water,organisms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920085"/>
            <a:ext cx="3581400" cy="4434840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8183880" cy="3505200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pPr eaLnBrk="1" hangingPunct="1"/>
            <a:r>
              <a:rPr lang="en-US" dirty="0" smtClean="0"/>
              <a:t>resources limited, no waste</a:t>
            </a:r>
          </a:p>
          <a:p>
            <a:pPr eaLnBrk="1" hangingPunct="1"/>
            <a:r>
              <a:rPr lang="en-US" dirty="0" smtClean="0"/>
              <a:t>encourage environmentally beneficial and sustainable forms of economic development</a:t>
            </a:r>
          </a:p>
          <a:p>
            <a:pPr eaLnBrk="1" hangingPunct="1"/>
            <a:r>
              <a:rPr lang="en-US" dirty="0" smtClean="0"/>
              <a:t>harmful environmental and health effects of production of goods should be included in price (full cost pricing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09600"/>
            <a:ext cx="7848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Ecological</a:t>
            </a:r>
            <a:r>
              <a:rPr lang="en-US" sz="4800" baseline="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economists (Herman Daly)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1524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+mn-lt"/>
              </a:rPr>
              <a:t>Non – use value of natural resources/ ecological services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1752" y="2362200"/>
            <a:ext cx="8503920" cy="373684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existence value</a:t>
            </a:r>
          </a:p>
          <a:p>
            <a:pPr eaLnBrk="1" hangingPunct="1"/>
            <a:r>
              <a:rPr lang="en-US" sz="3600" dirty="0" smtClean="0"/>
              <a:t>aesthetic  value</a:t>
            </a:r>
          </a:p>
          <a:p>
            <a:pPr eaLnBrk="1" hangingPunct="1"/>
            <a:r>
              <a:rPr lang="en-US" sz="3600" dirty="0" smtClean="0"/>
              <a:t>bequest or opinion value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502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Flow</vt:lpstr>
      <vt:lpstr>Chapter 17</vt:lpstr>
      <vt:lpstr>Economic System</vt:lpstr>
      <vt:lpstr>Types of capital</vt:lpstr>
      <vt:lpstr>Market based economy</vt:lpstr>
      <vt:lpstr>PowerPoint Presentation</vt:lpstr>
      <vt:lpstr>Governments intervene to correct market failures…………</vt:lpstr>
      <vt:lpstr>High throughput economics</vt:lpstr>
      <vt:lpstr>PowerPoint Presentation</vt:lpstr>
      <vt:lpstr>Non – use value of natural resources/ ecological services</vt:lpstr>
      <vt:lpstr>Strategies to fulfill goals……….</vt:lpstr>
      <vt:lpstr> Cost Benefit analysis</vt:lpstr>
      <vt:lpstr>Most things cost more than you think…………….</vt:lpstr>
      <vt:lpstr>Reduction of poverty</vt:lpstr>
      <vt:lpstr>Sustainable Environmental Principles to make Policy</vt:lpstr>
      <vt:lpstr>Global efforts to solve environmental problems…………..</vt:lpstr>
      <vt:lpstr>Major Worldviews………………</vt:lpstr>
      <vt:lpstr>Planetary Management World View</vt:lpstr>
      <vt:lpstr>Stewardship World View</vt:lpstr>
      <vt:lpstr>Role of education in living more sustainably………..</vt:lpstr>
      <vt:lpstr>Live more simply and lightly on the earth</vt:lpstr>
      <vt:lpstr>Sustainability Revolution during your lifetime……………….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</dc:title>
  <dc:creator>Your User Name</dc:creator>
  <cp:lastModifiedBy>Hutchings, William</cp:lastModifiedBy>
  <cp:revision>36</cp:revision>
  <dcterms:created xsi:type="dcterms:W3CDTF">2009-09-09T01:07:05Z</dcterms:created>
  <dcterms:modified xsi:type="dcterms:W3CDTF">2016-08-22T12:23:53Z</dcterms:modified>
</cp:coreProperties>
</file>