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486" r:id="rId2"/>
    <p:sldId id="487" r:id="rId3"/>
    <p:sldId id="488" r:id="rId4"/>
    <p:sldId id="489" r:id="rId5"/>
    <p:sldId id="492" r:id="rId6"/>
    <p:sldId id="555" r:id="rId7"/>
    <p:sldId id="493" r:id="rId8"/>
    <p:sldId id="556" r:id="rId9"/>
    <p:sldId id="491" r:id="rId10"/>
    <p:sldId id="494" r:id="rId11"/>
    <p:sldId id="495" r:id="rId12"/>
    <p:sldId id="497" r:id="rId13"/>
    <p:sldId id="553" r:id="rId14"/>
    <p:sldId id="498" r:id="rId15"/>
    <p:sldId id="499" r:id="rId16"/>
    <p:sldId id="500" r:id="rId17"/>
    <p:sldId id="496" r:id="rId18"/>
    <p:sldId id="519" r:id="rId19"/>
    <p:sldId id="502" r:id="rId20"/>
    <p:sldId id="525" r:id="rId21"/>
    <p:sldId id="524" r:id="rId22"/>
    <p:sldId id="520" r:id="rId23"/>
    <p:sldId id="527" r:id="rId24"/>
    <p:sldId id="528" r:id="rId25"/>
    <p:sldId id="530" r:id="rId26"/>
    <p:sldId id="531" r:id="rId27"/>
    <p:sldId id="532" r:id="rId28"/>
    <p:sldId id="533" r:id="rId29"/>
    <p:sldId id="550" r:id="rId30"/>
    <p:sldId id="534" r:id="rId31"/>
    <p:sldId id="535" r:id="rId32"/>
    <p:sldId id="557" r:id="rId33"/>
    <p:sldId id="551" r:id="rId34"/>
    <p:sldId id="536" r:id="rId35"/>
    <p:sldId id="537" r:id="rId36"/>
    <p:sldId id="511" r:id="rId37"/>
    <p:sldId id="544" r:id="rId38"/>
    <p:sldId id="554" r:id="rId39"/>
    <p:sldId id="559" r:id="rId40"/>
    <p:sldId id="529" r:id="rId41"/>
    <p:sldId id="538" r:id="rId42"/>
    <p:sldId id="512" r:id="rId43"/>
    <p:sldId id="558" r:id="rId44"/>
    <p:sldId id="539" r:id="rId45"/>
    <p:sldId id="560" r:id="rId46"/>
    <p:sldId id="540" r:id="rId47"/>
    <p:sldId id="543" r:id="rId48"/>
    <p:sldId id="545" r:id="rId49"/>
    <p:sldId id="561" r:id="rId50"/>
    <p:sldId id="541" r:id="rId51"/>
    <p:sldId id="546" r:id="rId52"/>
    <p:sldId id="547" r:id="rId53"/>
    <p:sldId id="548" r:id="rId54"/>
    <p:sldId id="549" r:id="rId5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2E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35" autoAdjust="0"/>
    <p:restoredTop sz="90929"/>
  </p:normalViewPr>
  <p:slideViewPr>
    <p:cSldViewPr>
      <p:cViewPr varScale="1">
        <p:scale>
          <a:sx n="56" d="100"/>
          <a:sy n="56" d="100"/>
        </p:scale>
        <p:origin x="87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296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297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FDA4B96F-8155-4A2E-9DF0-FDF05F20F54F}" type="slidenum">
              <a:rPr lang="en-US"/>
              <a:pPr/>
              <a:t>‹#›</a:t>
            </a:fld>
            <a:endParaRPr lang="en-US"/>
          </a:p>
        </p:txBody>
      </p:sp>
    </p:spTree>
    <p:extLst>
      <p:ext uri="{BB962C8B-B14F-4D97-AF65-F5344CB8AC3E}">
        <p14:creationId xmlns:p14="http://schemas.microsoft.com/office/powerpoint/2010/main" val="42580576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7FB52F-1E05-439A-AE7C-11B826FE4C70}" type="slidenum">
              <a:rPr lang="en-US" altLang="en-US" sz="1200"/>
              <a:pPr/>
              <a:t>32</a:t>
            </a:fld>
            <a:endParaRPr lang="en-US" altLang="en-US" sz="1200"/>
          </a:p>
        </p:txBody>
      </p:sp>
    </p:spTree>
    <p:extLst>
      <p:ext uri="{BB962C8B-B14F-4D97-AF65-F5344CB8AC3E}">
        <p14:creationId xmlns:p14="http://schemas.microsoft.com/office/powerpoint/2010/main" val="2995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18787"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altLang="en-US" b="1"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Figure 19.8</a:t>
            </a:r>
          </a:p>
          <a:p>
            <a:r>
              <a:rPr lang="el-GR"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Areas of the U.S. state of Florida that will be flooded (red) if the average sea level rises by 1 meter (3.2 feet). (Data from Jonathan Overpeck and Jeremy Weiss based on U.S. Geological Service Data)</a:t>
            </a:r>
          </a:p>
        </p:txBody>
      </p:sp>
    </p:spTree>
    <p:extLst>
      <p:ext uri="{BB962C8B-B14F-4D97-AF65-F5344CB8AC3E}">
        <p14:creationId xmlns:p14="http://schemas.microsoft.com/office/powerpoint/2010/main" val="181375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09571"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altLang="en-US" b="1"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Figure 19.7</a:t>
            </a:r>
          </a:p>
          <a:p>
            <a:r>
              <a:rPr lang="el-GR"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Some projected effects of global warming and the resulting changes in global climate, based on the extent of warming and the total atmospheric concentrations of greenhouse gases in parts per million. According to the IPCC, a warming of 2 C° (3.6 F°) over 2005 levels is unavoidable, and an increase of at least 3 C° (5.4 F°) is likely sometime during this century (Figure 19-B). (Data from 2007 Intergovernmental Panel on Climate Change Report and Nicolas Stern, </a:t>
            </a:r>
            <a:r>
              <a:rPr lang="el-GR" altLang="en-US" i="1"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Economics of Climate Change: The Stern Report, </a:t>
            </a:r>
            <a:r>
              <a:rPr lang="el-GR"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Cambridge University Press, 2006)</a:t>
            </a:r>
          </a:p>
        </p:txBody>
      </p:sp>
    </p:spTree>
    <p:extLst>
      <p:ext uri="{BB962C8B-B14F-4D97-AF65-F5344CB8AC3E}">
        <p14:creationId xmlns:p14="http://schemas.microsoft.com/office/powerpoint/2010/main" val="268352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8243"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altLang="en-US" b="1"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Figure 19.13</a:t>
            </a:r>
          </a:p>
          <a:p>
            <a:r>
              <a:rPr lang="el-GR"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Methods for slowing atmospheric warming and the resulting climate change during this century (</a:t>
            </a:r>
            <a:r>
              <a:rPr lang="el-GR" altLang="en-US" b="1" smtClean="0">
                <a:solidFill>
                  <a:srgbClr val="8D008D"/>
                </a:solidFill>
                <a:latin typeface="Arial" panose="020B0604020202020204" pitchFamily="34" charset="0"/>
                <a:ea typeface="ＭＳ Ｐゴシック" panose="020B0600070205080204" pitchFamily="34" charset="-128"/>
                <a:cs typeface="Arial" panose="020B0604020202020204" pitchFamily="34" charset="0"/>
              </a:rPr>
              <a:t>Concept 19-3A</a:t>
            </a:r>
            <a:r>
              <a:rPr lang="el-GR"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l-GR" altLang="en-US" b="1"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Question: </a:t>
            </a:r>
            <a:r>
              <a:rPr lang="el-GR"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Which five of these solutions do you think are the most important? Why?</a:t>
            </a:r>
          </a:p>
        </p:txBody>
      </p:sp>
    </p:spTree>
    <p:extLst>
      <p:ext uri="{BB962C8B-B14F-4D97-AF65-F5344CB8AC3E}">
        <p14:creationId xmlns:p14="http://schemas.microsoft.com/office/powerpoint/2010/main" val="97484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DA180E-F74E-4998-B959-8C08D298ED8C}" type="slidenum">
              <a:rPr lang="en-US" altLang="en-US" sz="1200"/>
              <a:pPr/>
              <a:t>49</a:t>
            </a:fld>
            <a:endParaRPr lang="en-US" altLang="en-US" sz="1200"/>
          </a:p>
        </p:txBody>
      </p:sp>
    </p:spTree>
    <p:extLst>
      <p:ext uri="{BB962C8B-B14F-4D97-AF65-F5344CB8AC3E}">
        <p14:creationId xmlns:p14="http://schemas.microsoft.com/office/powerpoint/2010/main" val="341823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4AF466F-BDA4-4F18-9C7B-FF0A9A1B0E80}" type="datetime1">
              <a:rPr lang="en-US" smtClean="0"/>
              <a:pPr/>
              <a:t>3/8/2017</a:t>
            </a:fld>
            <a:endParaRPr lang="en-US"/>
          </a:p>
        </p:txBody>
      </p:sp>
      <p:sp>
        <p:nvSpPr>
          <p:cNvPr id="16" name="Slide Number Placeholder 15"/>
          <p:cNvSpPr>
            <a:spLocks noGrp="1"/>
          </p:cNvSpPr>
          <p:nvPr>
            <p:ph type="sldNum" sz="quarter" idx="11"/>
          </p:nvPr>
        </p:nvSpPr>
        <p:spPr/>
        <p:txBody>
          <a:bodyPr/>
          <a:lstStyle/>
          <a:p>
            <a:fld id="{A946D20F-6A3A-496D-9CEF-8EF2201F7D6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FB4290-6522-4139-852E-05BD9E7F0D2E}" type="datetime1">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2D1A9-4971-4B64-8D7E-0DCDE0BD0BF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B955F9-81EA-47C5-8059-9E5C2B437C70}" type="datetime1">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58A82-46C7-47EE-8F23-CEDDE7A7CDF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1143000"/>
            <a:ext cx="8534400" cy="4953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4" name="Date Placeholder 13"/>
          <p:cNvSpPr>
            <a:spLocks noGrp="1"/>
          </p:cNvSpPr>
          <p:nvPr>
            <p:ph type="dt" sz="half" idx="14"/>
          </p:nvPr>
        </p:nvSpPr>
        <p:spPr/>
        <p:txBody>
          <a:bodyPr/>
          <a:lstStyle/>
          <a:p>
            <a:fld id="{1CEF607B-A47E-422C-9BEF-122CCDB7C526}" type="datetime1">
              <a:rPr lang="en-US" smtClean="0"/>
              <a:pPr/>
              <a:t>3/8/2017</a:t>
            </a:fld>
            <a:endParaRPr lang="en-US"/>
          </a:p>
        </p:txBody>
      </p:sp>
      <p:sp>
        <p:nvSpPr>
          <p:cNvPr id="15" name="Slide Number Placeholder 14"/>
          <p:cNvSpPr>
            <a:spLocks noGrp="1"/>
          </p:cNvSpPr>
          <p:nvPr>
            <p:ph type="sldNum" sz="quarter" idx="15"/>
          </p:nvPr>
        </p:nvSpPr>
        <p:spPr>
          <a:xfrm>
            <a:off x="8534400" y="6400800"/>
            <a:ext cx="609600" cy="457200"/>
          </a:xfrm>
        </p:spPr>
        <p:txBody>
          <a:bodyPr/>
          <a:lstStyle>
            <a:lvl1pPr algn="ctr">
              <a:defRPr b="1"/>
            </a:lvl1pPr>
          </a:lstStyle>
          <a:p>
            <a:fld id="{6B231638-9090-4C10-9727-D0CD5A531E03}"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a:xfrm>
            <a:off x="304800" y="152400"/>
            <a:ext cx="8534400" cy="914400"/>
          </a:xfrm>
        </p:spPr>
        <p:txBody>
          <a:bodyPr rtlCol="0" anchor="b" anchorCtr="0"/>
          <a:lstStyle/>
          <a:p>
            <a:r>
              <a:rPr kumimoji="0" lang="en-US" dirty="0" smtClean="0"/>
              <a:t>Click to edit Master title style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A9A7CB-BEE6-4F99-898E-913F06E8E125}" type="datetime1">
              <a:rPr lang="en-US" smtClean="0"/>
              <a:pPr/>
              <a:t>3/8/2017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3601B4-99D7-48E0-889E-D6475639C40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EE300C-6FC5-4FC3-AF1A-075E4F50620D}" type="datetime1">
              <a:rPr lang="en-US" smtClean="0"/>
              <a:pPr/>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1556A-82BD-4BC2-A68A-CE580D93A39D}"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5A9AEED-9517-4A85-BBB4-F8826C459F2D}"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3/8/2017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B28685-4D0C-42D5-8013-B5904CD1FCBC}" type="datetime1">
              <a:rPr lang="en-US" smtClean="0"/>
              <a:pPr/>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0128D7-70DC-4CFD-A428-1D6CE5A51E7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C1A1A5-DC0A-48E1-93E0-96DDEB55886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BEE1B38-C5EB-4D66-9137-0AFE9CDEDE8F}" type="datetime1">
              <a:rPr lang="en-US" smtClean="0"/>
              <a:pPr/>
              <a:t>3/8/2017</a:t>
            </a:fld>
            <a:endParaRPr lang="en-US"/>
          </a:p>
        </p:txBody>
      </p:sp>
      <p:sp>
        <p:nvSpPr>
          <p:cNvPr id="9" name="Slide Number Placeholder 8"/>
          <p:cNvSpPr>
            <a:spLocks noGrp="1"/>
          </p:cNvSpPr>
          <p:nvPr>
            <p:ph type="sldNum" sz="quarter" idx="15"/>
          </p:nvPr>
        </p:nvSpPr>
        <p:spPr/>
        <p:txBody>
          <a:bodyPr/>
          <a:lstStyle/>
          <a:p>
            <a:fld id="{9178274E-D237-4330-BE16-1739CFB1B66A}"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3/8/2017</a:t>
            </a:fld>
            <a:endParaRPr lang="en-US" dirty="0"/>
          </a:p>
        </p:txBody>
      </p:sp>
      <p:sp>
        <p:nvSpPr>
          <p:cNvPr id="9" name="Slide Number Placeholder 8"/>
          <p:cNvSpPr>
            <a:spLocks noGrp="1"/>
          </p:cNvSpPr>
          <p:nvPr>
            <p:ph type="sldNum" sz="quarter" idx="11"/>
          </p:nvPr>
        </p:nvSpPr>
        <p:spPr/>
        <p:txBody>
          <a:bodyPr/>
          <a:lstStyle/>
          <a:p>
            <a:fld id="{D12B28BB-F063-41C6-9D3A-EDAB25152279}" type="slidenum">
              <a:rPr lang="en-US" smtClean="0"/>
              <a:pPr/>
              <a:t>‹#›</a:t>
            </a:fld>
            <a:endParaRPr lang="en-US"/>
          </a:p>
        </p:txBody>
      </p:sp>
      <p:sp>
        <p:nvSpPr>
          <p:cNvPr id="10" name="Footer Placeholder 9"/>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27B613C-1AD7-49D3-885D-F654C5CDBAA6}" type="datetime1">
              <a:rPr lang="en-US" smtClean="0"/>
              <a:pPr/>
              <a:t>3/8/2017</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534400" y="6400800"/>
            <a:ext cx="609600" cy="457200"/>
          </a:xfrm>
          <a:prstGeom prst="rect">
            <a:avLst/>
          </a:prstGeom>
          <a:noFill/>
        </p:spPr>
        <p:txBody>
          <a:bodyPr vert="horz" lIns="0" tIns="0" rIns="0" bIns="0" anchor="ctr" anchorCtr="0">
            <a:noAutofit/>
          </a:bodyPr>
          <a:lstStyle>
            <a:lvl1pPr algn="ctr" eaLnBrk="1" latinLnBrk="0" hangingPunct="1">
              <a:defRPr kumimoji="0" sz="1600" b="1" baseline="0">
                <a:solidFill>
                  <a:schemeClr val="tx2"/>
                </a:solidFill>
              </a:defRPr>
            </a:lvl1pPr>
          </a:lstStyle>
          <a:p>
            <a:fld id="{5DBA829F-A981-424F-8A4A-9A7532D59F81}"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up)">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up)">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up)">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autoUpdateAnimBg="0">
        <p:tmplLst>
          <p:tmpl lvl="1">
            <p:tnLst>
              <p:par>
                <p:cTn presetID="22"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Lst>
      </p:bldP>
      <p:bldP spid="5" grpId="0" autoUpdateAnimBg="0"/>
    </p:bldLst>
  </p:timing>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6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6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60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93496446" TargetMode="External"/><Relationship Id="rId2" Type="http://schemas.openxmlformats.org/officeDocument/2006/relationships/slideLayout" Target="../slideLayouts/slideLayout2.xml"/><Relationship Id="rId1" Type="http://schemas.openxmlformats.org/officeDocument/2006/relationships/video" Target="https://www.youtube.com/embed/auY92xWUocs"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vimeo.com/93496994" TargetMode="External"/><Relationship Id="rId2" Type="http://schemas.openxmlformats.org/officeDocument/2006/relationships/slideLayout" Target="../slideLayouts/slideLayout2.xml"/><Relationship Id="rId1" Type="http://schemas.openxmlformats.org/officeDocument/2006/relationships/video" Target="https://www.youtube.com/embed/Jxi-OlkmxZ4" TargetMode="Externa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6B231638-9090-4C10-9727-D0CD5A531E03}" type="slidenum">
              <a:rPr lang="en-US" smtClean="0"/>
              <a:pPr/>
              <a:t>1</a:t>
            </a:fld>
            <a:endParaRPr lang="en-US"/>
          </a:p>
        </p:txBody>
      </p:sp>
      <p:sp>
        <p:nvSpPr>
          <p:cNvPr id="4" name="Title 3"/>
          <p:cNvSpPr>
            <a:spLocks noGrp="1"/>
          </p:cNvSpPr>
          <p:nvPr>
            <p:ph type="title"/>
          </p:nvPr>
        </p:nvSpPr>
        <p:spPr>
          <a:xfrm>
            <a:off x="152400" y="228600"/>
            <a:ext cx="8839200" cy="762000"/>
          </a:xfrm>
        </p:spPr>
        <p:txBody>
          <a:bodyPr>
            <a:normAutofit/>
          </a:bodyPr>
          <a:lstStyle/>
          <a:p>
            <a:pPr algn="ctr"/>
            <a:r>
              <a:rPr lang="en-US" dirty="0" smtClean="0"/>
              <a:t>Global Climate Change</a:t>
            </a:r>
            <a:endParaRPr lang="en-US" dirty="0"/>
          </a:p>
        </p:txBody>
      </p:sp>
      <p:sp>
        <p:nvSpPr>
          <p:cNvPr id="5" name="TextBox 4"/>
          <p:cNvSpPr txBox="1"/>
          <p:nvPr/>
        </p:nvSpPr>
        <p:spPr>
          <a:xfrm>
            <a:off x="457200" y="5867401"/>
            <a:ext cx="8382000" cy="830997"/>
          </a:xfrm>
          <a:prstGeom prst="rect">
            <a:avLst/>
          </a:prstGeom>
          <a:noFill/>
        </p:spPr>
        <p:txBody>
          <a:bodyPr wrap="square" rtlCol="0">
            <a:spAutoFit/>
          </a:bodyPr>
          <a:lstStyle/>
          <a:p>
            <a:r>
              <a:rPr lang="en-US" sz="1600" dirty="0" smtClean="0"/>
              <a:t>“We warn you that unless you act quickly and decisively, our homeland and others like it will disappear beneath the rising sea before the end of this century.”</a:t>
            </a:r>
          </a:p>
          <a:p>
            <a:r>
              <a:rPr lang="en-US" sz="1600" dirty="0" smtClean="0"/>
              <a:t>	- Mohamed </a:t>
            </a:r>
            <a:r>
              <a:rPr lang="en-US" sz="1600" dirty="0" err="1" smtClean="0"/>
              <a:t>Nasheed</a:t>
            </a:r>
            <a:r>
              <a:rPr lang="en-US" sz="1600" dirty="0" smtClean="0"/>
              <a:t>, former president of the Maldives</a:t>
            </a:r>
            <a:endParaRPr lang="en-US" sz="1600" dirty="0"/>
          </a:p>
        </p:txBody>
      </p:sp>
      <p:pic>
        <p:nvPicPr>
          <p:cNvPr id="1026" name="Picture 2" descr="http://2.bp.blogspot.com/-A4ttGGVTCHE/UjIHL4wYKNI/AAAAAAAABcU/521aAmKU-7k/s1600/Ma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60" y="1005840"/>
            <a:ext cx="8619840" cy="48432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 </a:t>
            </a:r>
            <a:r>
              <a:rPr lang="en-US" dirty="0" smtClean="0">
                <a:solidFill>
                  <a:srgbClr val="FFFF00"/>
                </a:solidFill>
              </a:rPr>
              <a:t>ice age</a:t>
            </a:r>
            <a:r>
              <a:rPr lang="en-US" dirty="0" smtClean="0"/>
              <a:t> is a period of time where the Earth’s overall surface temperature is lowered enough that glaciers form at the poles and in mountainous areas.</a:t>
            </a:r>
          </a:p>
          <a:p>
            <a:pPr lvl="1"/>
            <a:r>
              <a:rPr lang="en-US" dirty="0" smtClean="0"/>
              <a:t>The Earth has experienced at least 5 major ice ages.</a:t>
            </a:r>
          </a:p>
        </p:txBody>
      </p:sp>
      <p:sp>
        <p:nvSpPr>
          <p:cNvPr id="3" name="Slide Number Placeholder 2"/>
          <p:cNvSpPr>
            <a:spLocks noGrp="1"/>
          </p:cNvSpPr>
          <p:nvPr>
            <p:ph type="sldNum" sz="quarter" idx="15"/>
          </p:nvPr>
        </p:nvSpPr>
        <p:spPr/>
        <p:txBody>
          <a:bodyPr/>
          <a:lstStyle/>
          <a:p>
            <a:fld id="{6B231638-9090-4C10-9727-D0CD5A531E03}" type="slidenum">
              <a:rPr lang="en-US" smtClean="0"/>
              <a:pPr/>
              <a:t>10</a:t>
            </a:fld>
            <a:endParaRPr lang="en-US" dirty="0"/>
          </a:p>
        </p:txBody>
      </p:sp>
      <p:sp>
        <p:nvSpPr>
          <p:cNvPr id="4" name="Title 3"/>
          <p:cNvSpPr>
            <a:spLocks noGrp="1"/>
          </p:cNvSpPr>
          <p:nvPr>
            <p:ph type="title"/>
          </p:nvPr>
        </p:nvSpPr>
        <p:spPr/>
        <p:txBody>
          <a:bodyPr/>
          <a:lstStyle/>
          <a:p>
            <a:r>
              <a:rPr lang="en-US" dirty="0" smtClean="0"/>
              <a:t>Ice Ages</a:t>
            </a:r>
            <a:endParaRPr lang="en-US" dirty="0"/>
          </a:p>
        </p:txBody>
      </p:sp>
      <p:pic>
        <p:nvPicPr>
          <p:cNvPr id="5124" name="Picture 4" descr="http://geology.utah.gov/surveynotes/gladasked/images/ice_age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06496"/>
            <a:ext cx="7288656"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00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534400" cy="5791200"/>
          </a:xfrm>
        </p:spPr>
        <p:txBody>
          <a:bodyPr/>
          <a:lstStyle/>
          <a:p>
            <a:r>
              <a:rPr lang="en-US" dirty="0" smtClean="0"/>
              <a:t>Within each ice age, glaciers will expand and shrink.</a:t>
            </a:r>
          </a:p>
          <a:p>
            <a:pPr lvl="1"/>
            <a:r>
              <a:rPr lang="en-US" dirty="0" smtClean="0"/>
              <a:t>During </a:t>
            </a:r>
            <a:r>
              <a:rPr lang="en-US" dirty="0" smtClean="0">
                <a:solidFill>
                  <a:srgbClr val="FFFF00"/>
                </a:solidFill>
              </a:rPr>
              <a:t>glacial periods</a:t>
            </a:r>
            <a:r>
              <a:rPr lang="en-US" dirty="0" smtClean="0"/>
              <a:t>, glaciers are growing and advancing.</a:t>
            </a:r>
          </a:p>
          <a:p>
            <a:pPr lvl="1"/>
            <a:r>
              <a:rPr lang="en-US" dirty="0" smtClean="0"/>
              <a:t>During </a:t>
            </a:r>
            <a:r>
              <a:rPr lang="en-US" dirty="0" smtClean="0">
                <a:solidFill>
                  <a:srgbClr val="FFFF00"/>
                </a:solidFill>
              </a:rPr>
              <a:t>interglacial periods</a:t>
            </a:r>
            <a:r>
              <a:rPr lang="en-US" dirty="0" smtClean="0"/>
              <a:t>, the overall climate is warmer, leading the glaciers to retreat.</a:t>
            </a:r>
          </a:p>
          <a:p>
            <a:pPr lvl="2"/>
            <a:r>
              <a:rPr lang="en-US" dirty="0" smtClean="0"/>
              <a:t>We are currently in an interglacial period of an ice age.</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11</a:t>
            </a:fld>
            <a:endParaRPr lang="en-US" dirty="0"/>
          </a:p>
        </p:txBody>
      </p:sp>
      <p:pic>
        <p:nvPicPr>
          <p:cNvPr id="614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7391400" cy="329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6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Temperature data prior to the 19</a:t>
            </a:r>
            <a:r>
              <a:rPr lang="en-US" baseline="30000" dirty="0" smtClean="0"/>
              <a:t>th</a:t>
            </a:r>
            <a:r>
              <a:rPr lang="en-US" dirty="0" smtClean="0"/>
              <a:t> century is the result of </a:t>
            </a:r>
            <a:r>
              <a:rPr lang="en-US" dirty="0" smtClean="0">
                <a:solidFill>
                  <a:srgbClr val="FFFF00"/>
                </a:solidFill>
              </a:rPr>
              <a:t>proxies</a:t>
            </a:r>
            <a:r>
              <a:rPr lang="en-US" dirty="0" smtClean="0"/>
              <a:t>, or indirect measurements.</a:t>
            </a:r>
          </a:p>
          <a:p>
            <a:r>
              <a:rPr lang="en-US" dirty="0" smtClean="0"/>
              <a:t>Ice cores are drilled </a:t>
            </a:r>
            <a:br>
              <a:rPr lang="en-US" dirty="0" smtClean="0"/>
            </a:br>
            <a:r>
              <a:rPr lang="en-US" dirty="0" smtClean="0"/>
              <a:t>into the glaciers in </a:t>
            </a:r>
            <a:br>
              <a:rPr lang="en-US" dirty="0" smtClean="0"/>
            </a:br>
            <a:r>
              <a:rPr lang="en-US" dirty="0" smtClean="0"/>
              <a:t>Antarctica and </a:t>
            </a:r>
            <a:br>
              <a:rPr lang="en-US" dirty="0" smtClean="0"/>
            </a:br>
            <a:r>
              <a:rPr lang="en-US" dirty="0" smtClean="0"/>
              <a:t>Greenland.</a:t>
            </a:r>
          </a:p>
          <a:p>
            <a:pPr lvl="1"/>
            <a:r>
              <a:rPr lang="en-US" dirty="0" smtClean="0"/>
              <a:t>Dissolved bubbles </a:t>
            </a:r>
            <a:br>
              <a:rPr lang="en-US" dirty="0" smtClean="0"/>
            </a:br>
            <a:r>
              <a:rPr lang="en-US" dirty="0" smtClean="0"/>
              <a:t>of atmosphere in </a:t>
            </a:r>
            <a:br>
              <a:rPr lang="en-US" dirty="0" smtClean="0"/>
            </a:br>
            <a:r>
              <a:rPr lang="en-US" dirty="0" smtClean="0"/>
              <a:t>each layer are </a:t>
            </a:r>
            <a:br>
              <a:rPr lang="en-US" dirty="0" smtClean="0"/>
            </a:br>
            <a:r>
              <a:rPr lang="en-US" dirty="0" smtClean="0"/>
              <a:t>analyzed.</a:t>
            </a:r>
          </a:p>
        </p:txBody>
      </p:sp>
      <p:sp>
        <p:nvSpPr>
          <p:cNvPr id="3" name="Slide Number Placeholder 2"/>
          <p:cNvSpPr>
            <a:spLocks noGrp="1"/>
          </p:cNvSpPr>
          <p:nvPr>
            <p:ph type="sldNum" sz="quarter" idx="15"/>
          </p:nvPr>
        </p:nvSpPr>
        <p:spPr/>
        <p:txBody>
          <a:bodyPr/>
          <a:lstStyle/>
          <a:p>
            <a:fld id="{6B231638-9090-4C10-9727-D0CD5A531E03}" type="slidenum">
              <a:rPr lang="en-US" smtClean="0"/>
              <a:pPr/>
              <a:t>12</a:t>
            </a:fld>
            <a:endParaRPr lang="en-US" dirty="0"/>
          </a:p>
        </p:txBody>
      </p:sp>
      <p:sp>
        <p:nvSpPr>
          <p:cNvPr id="4" name="Title 3"/>
          <p:cNvSpPr>
            <a:spLocks noGrp="1"/>
          </p:cNvSpPr>
          <p:nvPr>
            <p:ph type="title"/>
          </p:nvPr>
        </p:nvSpPr>
        <p:spPr/>
        <p:txBody>
          <a:bodyPr/>
          <a:lstStyle/>
          <a:p>
            <a:r>
              <a:rPr lang="en-US" dirty="0" smtClean="0"/>
              <a:t>Proxies</a:t>
            </a:r>
            <a:endParaRPr lang="en-US" dirty="0"/>
          </a:p>
        </p:txBody>
      </p:sp>
      <p:pic>
        <p:nvPicPr>
          <p:cNvPr id="7170" name="Picture 2" descr="http://www.goes-r.gov/education/comet/broadcastmet/climate/media/graphics/CORECLOSE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0"/>
            <a:ext cx="52578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6B231638-9090-4C10-9727-D0CD5A531E03}" type="slidenum">
              <a:rPr lang="en-US" smtClean="0"/>
              <a:pPr/>
              <a:t>13</a:t>
            </a:fld>
            <a:endParaRPr lang="en-US" dirty="0"/>
          </a:p>
        </p:txBody>
      </p:sp>
      <p:sp>
        <p:nvSpPr>
          <p:cNvPr id="6" name="TextBox 5"/>
          <p:cNvSpPr txBox="1"/>
          <p:nvPr/>
        </p:nvSpPr>
        <p:spPr>
          <a:xfrm>
            <a:off x="609600" y="6248400"/>
            <a:ext cx="7924800" cy="369332"/>
          </a:xfrm>
          <a:prstGeom prst="rect">
            <a:avLst/>
          </a:prstGeom>
          <a:noFill/>
        </p:spPr>
        <p:txBody>
          <a:bodyPr wrap="square" rtlCol="0">
            <a:spAutoFit/>
          </a:bodyPr>
          <a:lstStyle/>
          <a:p>
            <a:r>
              <a:rPr lang="en-US" sz="1800" dirty="0" smtClean="0">
                <a:latin typeface="+mn-lt"/>
                <a:hlinkClick r:id="rId3"/>
              </a:rPr>
              <a:t>Eyes of Nye, </a:t>
            </a:r>
            <a:r>
              <a:rPr lang="en-US" sz="1800" i="1" dirty="0" smtClean="0">
                <a:latin typeface="+mn-lt"/>
                <a:hlinkClick r:id="rId3"/>
              </a:rPr>
              <a:t>Global Climate Change</a:t>
            </a:r>
            <a:r>
              <a:rPr lang="en-US" sz="1800" dirty="0" smtClean="0">
                <a:latin typeface="+mn-lt"/>
                <a:hlinkClick r:id="rId3"/>
              </a:rPr>
              <a:t>, 2005.</a:t>
            </a:r>
            <a:endParaRPr lang="en-US" sz="1800" dirty="0">
              <a:latin typeface="+mn-lt"/>
            </a:endParaRPr>
          </a:p>
        </p:txBody>
      </p:sp>
      <p:pic>
        <p:nvPicPr>
          <p:cNvPr id="2" name="auY92xWUocs"/>
          <p:cNvPicPr>
            <a:picLocks noRot="1" noChangeAspect="1"/>
          </p:cNvPicPr>
          <p:nvPr>
            <a:videoFile r:link="rId1"/>
          </p:nvPr>
        </p:nvPicPr>
        <p:blipFill>
          <a:blip r:embed="rId4"/>
          <a:stretch>
            <a:fillRect/>
          </a:stretch>
        </p:blipFill>
        <p:spPr>
          <a:xfrm>
            <a:off x="101600" y="914400"/>
            <a:ext cx="8940800" cy="5029200"/>
          </a:xfrm>
          <a:prstGeom prst="rect">
            <a:avLst/>
          </a:prstGeom>
        </p:spPr>
      </p:pic>
    </p:spTree>
    <p:extLst>
      <p:ext uri="{BB962C8B-B14F-4D97-AF65-F5344CB8AC3E}">
        <p14:creationId xmlns:p14="http://schemas.microsoft.com/office/powerpoint/2010/main" val="168828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8534400" cy="5715000"/>
          </a:xfrm>
        </p:spPr>
        <p:txBody>
          <a:bodyPr/>
          <a:lstStyle/>
          <a:p>
            <a:r>
              <a:rPr lang="en-US" dirty="0" smtClean="0"/>
              <a:t>Two gases are analyzed in each ice core layer.  </a:t>
            </a:r>
          </a:p>
          <a:p>
            <a:pPr lvl="1"/>
            <a:r>
              <a:rPr lang="en-US" dirty="0" smtClean="0"/>
              <a:t>Relative amounts of two isotopes of oxygen can be used to estimate the </a:t>
            </a:r>
            <a:r>
              <a:rPr lang="en-US" u="sng" dirty="0" smtClean="0"/>
              <a:t>temperature</a:t>
            </a:r>
            <a:r>
              <a:rPr lang="en-US" dirty="0" smtClean="0"/>
              <a:t> at the time the ice was formed.</a:t>
            </a:r>
          </a:p>
          <a:p>
            <a:pPr lvl="1"/>
            <a:r>
              <a:rPr lang="en-US" dirty="0" smtClean="0"/>
              <a:t>Concentration of greenhouse gases, like </a:t>
            </a:r>
            <a:r>
              <a:rPr lang="en-US" u="sng" dirty="0" smtClean="0"/>
              <a:t>carbon dioxide </a:t>
            </a:r>
            <a:r>
              <a:rPr lang="en-US" dirty="0" smtClean="0"/>
              <a:t>and </a:t>
            </a:r>
            <a:r>
              <a:rPr lang="en-US" u="sng" dirty="0" smtClean="0"/>
              <a:t>methane</a:t>
            </a:r>
            <a:r>
              <a:rPr lang="en-US" dirty="0" smtClean="0"/>
              <a:t>, are measured directly.</a:t>
            </a:r>
          </a:p>
          <a:p>
            <a:r>
              <a:rPr lang="en-US" dirty="0" smtClean="0"/>
              <a:t>These measurements have been used to create graphs showing atmospheric changes during the lifespan of the glaciers.</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14</a:t>
            </a:fld>
            <a:endParaRPr lang="en-US" dirty="0"/>
          </a:p>
        </p:txBody>
      </p:sp>
    </p:spTree>
    <p:extLst>
      <p:ext uri="{BB962C8B-B14F-4D97-AF65-F5344CB8AC3E}">
        <p14:creationId xmlns:p14="http://schemas.microsoft.com/office/powerpoint/2010/main" val="18843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2274" y="5791200"/>
            <a:ext cx="8821446" cy="762000"/>
          </a:xfrm>
        </p:spPr>
        <p:txBody>
          <a:bodyPr>
            <a:normAutofit fontScale="92500" lnSpcReduction="10000"/>
          </a:bodyPr>
          <a:lstStyle/>
          <a:p>
            <a:r>
              <a:rPr lang="en-US" dirty="0" smtClean="0"/>
              <a:t>Comparing the graphs shows a correlation between carbon dioxide and methane levels and surface temperature.</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15</a:t>
            </a:fld>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 y="152400"/>
            <a:ext cx="9142006" cy="2867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1" y="3453331"/>
            <a:ext cx="9155520" cy="212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97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2274" y="5791200"/>
            <a:ext cx="8821446" cy="762000"/>
          </a:xfrm>
        </p:spPr>
        <p:txBody>
          <a:bodyPr>
            <a:normAutofit fontScale="92500" lnSpcReduction="10000"/>
          </a:bodyPr>
          <a:lstStyle/>
          <a:p>
            <a:r>
              <a:rPr lang="en-US" dirty="0" smtClean="0"/>
              <a:t>Comparing the graphs shows a correlation between carbon dioxide and methane levels and surface temperature.</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16</a:t>
            </a:fld>
            <a:endParaRPr lang="en-US"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1" y="3453331"/>
            <a:ext cx="9155520" cy="212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38200"/>
            <a:ext cx="9144000" cy="2178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0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8534400" cy="5715000"/>
          </a:xfrm>
        </p:spPr>
        <p:txBody>
          <a:bodyPr/>
          <a:lstStyle/>
          <a:p>
            <a:r>
              <a:rPr lang="en-US" dirty="0" smtClean="0"/>
              <a:t>The last glacial period on Earth ended about 10,000 years ago.	</a:t>
            </a:r>
          </a:p>
          <a:p>
            <a:pPr lvl="1"/>
            <a:r>
              <a:rPr lang="en-US" dirty="0" smtClean="0"/>
              <a:t>This coincides with the beginnings of plant and animal agriculture.</a:t>
            </a:r>
          </a:p>
        </p:txBody>
      </p:sp>
      <p:sp>
        <p:nvSpPr>
          <p:cNvPr id="3" name="Slide Number Placeholder 2"/>
          <p:cNvSpPr>
            <a:spLocks noGrp="1"/>
          </p:cNvSpPr>
          <p:nvPr>
            <p:ph type="sldNum" sz="quarter" idx="15"/>
          </p:nvPr>
        </p:nvSpPr>
        <p:spPr/>
        <p:txBody>
          <a:bodyPr/>
          <a:lstStyle/>
          <a:p>
            <a:fld id="{6B231638-9090-4C10-9727-D0CD5A531E03}" type="slidenum">
              <a:rPr lang="en-US" smtClean="0"/>
              <a:pPr/>
              <a:t>17</a:t>
            </a:fld>
            <a:endParaRPr lang="en-US" dirty="0"/>
          </a:p>
        </p:txBody>
      </p:sp>
      <p:pic>
        <p:nvPicPr>
          <p:cNvPr id="5" name="Picture 17" descr="1516c_changes_ave_global_te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0"/>
            <a:ext cx="6638925" cy="406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9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1958, measurements of atmospheric carbon dioxide levels were directly sampled at an observatory in Mauna Loa, Hawaii</a:t>
            </a:r>
            <a:r>
              <a:rPr lang="en-US" dirty="0" smtClean="0"/>
              <a:t>.</a:t>
            </a:r>
          </a:p>
          <a:p>
            <a:pPr lvl="1"/>
            <a:r>
              <a:rPr lang="en-US" dirty="0" smtClean="0"/>
              <a:t>Hawaii was chosen </a:t>
            </a:r>
            <a:br>
              <a:rPr lang="en-US" dirty="0" smtClean="0"/>
            </a:br>
            <a:r>
              <a:rPr lang="en-US" dirty="0" smtClean="0"/>
              <a:t>to avoid the </a:t>
            </a:r>
            <a:br>
              <a:rPr lang="en-US" dirty="0" smtClean="0"/>
            </a:br>
            <a:r>
              <a:rPr lang="en-US" dirty="0" smtClean="0"/>
              <a:t>influences of large </a:t>
            </a:r>
            <a:br>
              <a:rPr lang="en-US" dirty="0" smtClean="0"/>
            </a:br>
            <a:r>
              <a:rPr lang="en-US" dirty="0" smtClean="0"/>
              <a:t>forests or cities.</a:t>
            </a:r>
            <a:endParaRPr lang="en-US" dirty="0"/>
          </a:p>
          <a:p>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18</a:t>
            </a:fld>
            <a:endParaRPr lang="en-US" dirty="0"/>
          </a:p>
        </p:txBody>
      </p:sp>
      <p:sp>
        <p:nvSpPr>
          <p:cNvPr id="4" name="Title 3"/>
          <p:cNvSpPr>
            <a:spLocks noGrp="1"/>
          </p:cNvSpPr>
          <p:nvPr>
            <p:ph type="title"/>
          </p:nvPr>
        </p:nvSpPr>
        <p:spPr/>
        <p:txBody>
          <a:bodyPr/>
          <a:lstStyle/>
          <a:p>
            <a:r>
              <a:rPr lang="en-US" dirty="0" smtClean="0"/>
              <a:t>Tracking Global Climate Change</a:t>
            </a:r>
            <a:endParaRPr lang="en-US" dirty="0"/>
          </a:p>
        </p:txBody>
      </p:sp>
      <p:pic>
        <p:nvPicPr>
          <p:cNvPr id="2050" name="Picture 2" descr="http://upload.wikimedia.org/wikipedia/commons/6/6b/Mauna_Loa_Solar_Observa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0"/>
            <a:ext cx="5295900" cy="353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49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534400" cy="5791200"/>
          </a:xfrm>
        </p:spPr>
        <p:txBody>
          <a:bodyPr/>
          <a:lstStyle/>
          <a:p>
            <a:r>
              <a:rPr lang="en-US" dirty="0" smtClean="0"/>
              <a:t>Carbon dioxide levels fluctuate within each year, depending on the season of the Northern Hemisphere.</a:t>
            </a:r>
          </a:p>
          <a:p>
            <a:pPr lvl="1"/>
            <a:r>
              <a:rPr lang="en-US" dirty="0" smtClean="0"/>
              <a:t>Slightly higher CO2 in the winter.</a:t>
            </a:r>
            <a:endParaRPr lang="en-US" dirty="0"/>
          </a:p>
          <a:p>
            <a:pPr lvl="1"/>
            <a:r>
              <a:rPr lang="en-US" dirty="0" smtClean="0"/>
              <a:t>Slightly lower CO2 in the summer.</a:t>
            </a:r>
          </a:p>
          <a:p>
            <a:r>
              <a:rPr lang="en-US" dirty="0" smtClean="0"/>
              <a:t>Overall trend shows a steady increase.</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19</a:t>
            </a:fld>
            <a:endParaRPr lang="en-US" dirty="0"/>
          </a:p>
        </p:txBody>
      </p:sp>
      <p:pic>
        <p:nvPicPr>
          <p:cNvPr id="1026" name="Picture 2" descr="http://intmstat.com/blog/2008/02/co2-data-noaa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10102"/>
            <a:ext cx="5257800" cy="401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2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During the </a:t>
            </a:r>
            <a:r>
              <a:rPr lang="en-US" dirty="0" smtClean="0">
                <a:solidFill>
                  <a:srgbClr val="FFFF00"/>
                </a:solidFill>
              </a:rPr>
              <a:t>Precambrian Period</a:t>
            </a:r>
            <a:r>
              <a:rPr lang="en-US" dirty="0" smtClean="0"/>
              <a:t>, from 4.6 billion to 540 million years ago, the Earth’s atmosphere was much different – it was mostly carbon dioxide and nitrogen.</a:t>
            </a:r>
          </a:p>
          <a:p>
            <a:r>
              <a:rPr lang="en-US" dirty="0" smtClean="0"/>
              <a:t>A new life form evolved, called cyanobacteria.</a:t>
            </a:r>
          </a:p>
          <a:p>
            <a:pPr lvl="1"/>
            <a:r>
              <a:rPr lang="en-US" dirty="0" smtClean="0">
                <a:solidFill>
                  <a:srgbClr val="FFFF00"/>
                </a:solidFill>
              </a:rPr>
              <a:t>Cyanobacteria</a:t>
            </a:r>
            <a:r>
              <a:rPr lang="en-US" dirty="0" smtClean="0"/>
              <a:t> have the ability to perform photosynthesis, absorbing carbon dioxide and releasing oxygen.</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2</a:t>
            </a:fld>
            <a:endParaRPr lang="en-US" dirty="0"/>
          </a:p>
        </p:txBody>
      </p:sp>
      <p:sp>
        <p:nvSpPr>
          <p:cNvPr id="4" name="Title 3"/>
          <p:cNvSpPr>
            <a:spLocks noGrp="1"/>
          </p:cNvSpPr>
          <p:nvPr>
            <p:ph type="title"/>
          </p:nvPr>
        </p:nvSpPr>
        <p:spPr/>
        <p:txBody>
          <a:bodyPr/>
          <a:lstStyle/>
          <a:p>
            <a:r>
              <a:rPr lang="en-US" dirty="0" smtClean="0"/>
              <a:t>The Precambrian Period	</a:t>
            </a:r>
            <a:endParaRPr lang="en-US" dirty="0"/>
          </a:p>
        </p:txBody>
      </p:sp>
      <p:pic>
        <p:nvPicPr>
          <p:cNvPr id="2050" name="Picture 2" descr="http://oceanservice.noaa.gov/news/features/feb12/cyanobacter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730370"/>
            <a:ext cx="4648200" cy="2812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29400" y="5465314"/>
            <a:ext cx="2133600" cy="1077218"/>
          </a:xfrm>
          <a:prstGeom prst="rect">
            <a:avLst/>
          </a:prstGeom>
          <a:noFill/>
        </p:spPr>
        <p:txBody>
          <a:bodyPr wrap="square" rtlCol="0">
            <a:spAutoFit/>
          </a:bodyPr>
          <a:lstStyle/>
          <a:p>
            <a:r>
              <a:rPr lang="en-US" sz="1600" dirty="0" smtClean="0">
                <a:latin typeface="+mn-lt"/>
              </a:rPr>
              <a:t>Cyanobacteria bloom, Lake Erie.</a:t>
            </a:r>
            <a:br>
              <a:rPr lang="en-US" sz="1600" dirty="0" smtClean="0">
                <a:latin typeface="+mn-lt"/>
              </a:rPr>
            </a:br>
            <a:r>
              <a:rPr lang="en-US" sz="1600" dirty="0" smtClean="0">
                <a:latin typeface="+mn-lt"/>
              </a:rPr>
              <a:t>Photo by Thomas Archer</a:t>
            </a:r>
            <a:endParaRPr lang="en-US" sz="1600" dirty="0">
              <a:latin typeface="+mn-lt"/>
            </a:endParaRPr>
          </a:p>
        </p:txBody>
      </p:sp>
    </p:spTree>
    <p:extLst>
      <p:ext uri="{BB962C8B-B14F-4D97-AF65-F5344CB8AC3E}">
        <p14:creationId xmlns:p14="http://schemas.microsoft.com/office/powerpoint/2010/main" val="12623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5251704" cy="5791200"/>
          </a:xfrm>
        </p:spPr>
        <p:txBody>
          <a:bodyPr/>
          <a:lstStyle/>
          <a:p>
            <a:r>
              <a:rPr lang="en-US" dirty="0" smtClean="0"/>
              <a:t>Both land and ocean surface temperatures have increased since the industrial revolution.</a:t>
            </a:r>
          </a:p>
          <a:p>
            <a:pPr lvl="1"/>
            <a:r>
              <a:rPr lang="en-US" dirty="0" smtClean="0"/>
              <a:t>0.76°C increase in air temperature since 1850.</a:t>
            </a:r>
          </a:p>
          <a:p>
            <a:pPr lvl="1"/>
            <a:r>
              <a:rPr lang="en-US" dirty="0" smtClean="0"/>
              <a:t>Current rate of 0.13°C per decade.</a:t>
            </a:r>
          </a:p>
          <a:p>
            <a:pPr lvl="1"/>
            <a:endParaRPr lang="en-US" dirty="0" smtClean="0"/>
          </a:p>
          <a:p>
            <a:pPr lvl="1"/>
            <a:endParaRPr lang="en-US" dirty="0" smtClean="0"/>
          </a:p>
          <a:p>
            <a:pPr lvl="1"/>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20</a:t>
            </a:fld>
            <a:endParaRPr lang="en-US" dirty="0"/>
          </a:p>
        </p:txBody>
      </p:sp>
      <p:sp>
        <p:nvSpPr>
          <p:cNvPr id="5" name="TextBox 4"/>
          <p:cNvSpPr txBox="1"/>
          <p:nvPr/>
        </p:nvSpPr>
        <p:spPr>
          <a:xfrm>
            <a:off x="457200" y="6286637"/>
            <a:ext cx="8305800" cy="369332"/>
          </a:xfrm>
          <a:prstGeom prst="rect">
            <a:avLst/>
          </a:prstGeom>
          <a:noFill/>
        </p:spPr>
        <p:txBody>
          <a:bodyPr wrap="square" rtlCol="0">
            <a:spAutoFit/>
          </a:bodyPr>
          <a:lstStyle/>
          <a:p>
            <a:r>
              <a:rPr lang="en-US" sz="1800" dirty="0" smtClean="0">
                <a:latin typeface="+mn-lt"/>
              </a:rPr>
              <a:t>Source: Climate Change Key Indicators              climate.nasa.gov/</a:t>
            </a:r>
            <a:r>
              <a:rPr lang="en-US" sz="1800" dirty="0" err="1" smtClean="0">
                <a:latin typeface="+mn-lt"/>
              </a:rPr>
              <a:t>key_indicators</a:t>
            </a:r>
            <a:endParaRPr lang="en-US" sz="1800" dirty="0">
              <a:latin typeface="+mn-l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64597"/>
            <a:ext cx="8229600" cy="332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053" y="26170"/>
            <a:ext cx="3246747" cy="294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01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458200" cy="5791200"/>
          </a:xfrm>
        </p:spPr>
        <p:txBody>
          <a:bodyPr/>
          <a:lstStyle/>
          <a:p>
            <a:r>
              <a:rPr lang="en-US" dirty="0" smtClean="0">
                <a:solidFill>
                  <a:srgbClr val="FFFF00"/>
                </a:solidFill>
              </a:rPr>
              <a:t>Sea ice </a:t>
            </a:r>
            <a:r>
              <a:rPr lang="en-US" dirty="0" smtClean="0"/>
              <a:t>is frozen seawater that floats on the ocean’s surface.</a:t>
            </a:r>
          </a:p>
          <a:p>
            <a:r>
              <a:rPr lang="en-US" dirty="0" smtClean="0"/>
              <a:t>The Arctic reaches its minimum sea ice extent each September, at the end of summer.</a:t>
            </a:r>
          </a:p>
          <a:p>
            <a:pPr lvl="1"/>
            <a:r>
              <a:rPr lang="en-US" dirty="0" smtClean="0"/>
              <a:t>September Arctic sea ice extent is declining at a rate of 11.5% per decade.</a:t>
            </a:r>
          </a:p>
          <a:p>
            <a:pPr lvl="1"/>
            <a:endParaRPr lang="en-US" dirty="0" smtClean="0"/>
          </a:p>
          <a:p>
            <a:pPr lvl="1"/>
            <a:endParaRPr lang="en-US" dirty="0" smtClean="0"/>
          </a:p>
          <a:p>
            <a:pPr lvl="1"/>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21</a:t>
            </a:fld>
            <a:endParaRPr lang="en-US" dirty="0"/>
          </a:p>
        </p:txBody>
      </p:sp>
      <p:sp>
        <p:nvSpPr>
          <p:cNvPr id="5" name="TextBox 4"/>
          <p:cNvSpPr txBox="1"/>
          <p:nvPr/>
        </p:nvSpPr>
        <p:spPr>
          <a:xfrm>
            <a:off x="457200" y="6248400"/>
            <a:ext cx="8305800" cy="369332"/>
          </a:xfrm>
          <a:prstGeom prst="rect">
            <a:avLst/>
          </a:prstGeom>
          <a:noFill/>
        </p:spPr>
        <p:txBody>
          <a:bodyPr wrap="square" rtlCol="0">
            <a:spAutoFit/>
          </a:bodyPr>
          <a:lstStyle/>
          <a:p>
            <a:r>
              <a:rPr lang="en-US" sz="1800" dirty="0" smtClean="0">
                <a:latin typeface="+mn-lt"/>
              </a:rPr>
              <a:t>Source: Climate Change Key Indicators              climate.nasa.gov/</a:t>
            </a:r>
            <a:r>
              <a:rPr lang="en-US" sz="1800" dirty="0" err="1" smtClean="0">
                <a:latin typeface="+mn-lt"/>
              </a:rPr>
              <a:t>key_indicators</a:t>
            </a:r>
            <a:endParaRPr lang="en-US" sz="1800" dirty="0">
              <a:latin typeface="+mn-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68" y="3055483"/>
            <a:ext cx="7854780" cy="319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24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5251704" cy="5791200"/>
          </a:xfrm>
        </p:spPr>
        <p:txBody>
          <a:bodyPr/>
          <a:lstStyle/>
          <a:p>
            <a:r>
              <a:rPr lang="en-US" dirty="0" smtClean="0">
                <a:solidFill>
                  <a:srgbClr val="FFFF00"/>
                </a:solidFill>
              </a:rPr>
              <a:t>Land ice </a:t>
            </a:r>
            <a:r>
              <a:rPr lang="en-US" dirty="0" smtClean="0"/>
              <a:t>includes glaciers, </a:t>
            </a:r>
            <a:br>
              <a:rPr lang="en-US" dirty="0" smtClean="0"/>
            </a:br>
            <a:r>
              <a:rPr lang="en-US" dirty="0" smtClean="0"/>
              <a:t>ice sheets, ice caps, and permafrost.</a:t>
            </a:r>
          </a:p>
          <a:p>
            <a:pPr lvl="1"/>
            <a:r>
              <a:rPr lang="en-US" dirty="0" smtClean="0"/>
              <a:t>Currently losing 24 cubic </a:t>
            </a:r>
            <a:br>
              <a:rPr lang="en-US" dirty="0" smtClean="0"/>
            </a:br>
            <a:r>
              <a:rPr lang="en-US" dirty="0" smtClean="0"/>
              <a:t>miles of ice per year in </a:t>
            </a:r>
            <a:br>
              <a:rPr lang="en-US" dirty="0" smtClean="0"/>
            </a:br>
            <a:r>
              <a:rPr lang="en-US" dirty="0" smtClean="0"/>
              <a:t>Antarctica.</a:t>
            </a:r>
          </a:p>
          <a:p>
            <a:pPr lvl="1"/>
            <a:endParaRPr lang="en-US" dirty="0" smtClean="0"/>
          </a:p>
          <a:p>
            <a:pPr lvl="1"/>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22</a:t>
            </a:fld>
            <a:endParaRPr lang="en-US" dirty="0"/>
          </a:p>
        </p:txBody>
      </p:sp>
      <p:sp>
        <p:nvSpPr>
          <p:cNvPr id="5" name="TextBox 4"/>
          <p:cNvSpPr txBox="1"/>
          <p:nvPr/>
        </p:nvSpPr>
        <p:spPr>
          <a:xfrm>
            <a:off x="457200" y="6286637"/>
            <a:ext cx="8305800" cy="369332"/>
          </a:xfrm>
          <a:prstGeom prst="rect">
            <a:avLst/>
          </a:prstGeom>
          <a:noFill/>
        </p:spPr>
        <p:txBody>
          <a:bodyPr wrap="square" rtlCol="0">
            <a:spAutoFit/>
          </a:bodyPr>
          <a:lstStyle/>
          <a:p>
            <a:r>
              <a:rPr lang="en-US" sz="1800" dirty="0" smtClean="0">
                <a:latin typeface="+mn-lt"/>
              </a:rPr>
              <a:t>Source: Climate Change Key Indicators              climate.nasa.gov/</a:t>
            </a:r>
            <a:r>
              <a:rPr lang="en-US" sz="1800" dirty="0" err="1" smtClean="0">
                <a:latin typeface="+mn-lt"/>
              </a:rPr>
              <a:t>key_indicators</a:t>
            </a:r>
            <a:endParaRPr lang="en-US" sz="1800" dirty="0">
              <a:latin typeface="+mn-lt"/>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75085"/>
            <a:ext cx="7848600" cy="301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27060"/>
            <a:ext cx="357187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79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5251704" cy="5791200"/>
          </a:xfrm>
        </p:spPr>
        <p:txBody>
          <a:bodyPr/>
          <a:lstStyle/>
          <a:p>
            <a:r>
              <a:rPr lang="en-US" dirty="0"/>
              <a:t>Sea level worldwide is increasing, primarily due to two factors.</a:t>
            </a:r>
          </a:p>
          <a:p>
            <a:pPr lvl="1"/>
            <a:r>
              <a:rPr lang="en-US" dirty="0"/>
              <a:t>Inflow of water from melting land ice.</a:t>
            </a:r>
          </a:p>
          <a:p>
            <a:pPr lvl="1"/>
            <a:r>
              <a:rPr lang="en-US" dirty="0">
                <a:solidFill>
                  <a:srgbClr val="FFFF00"/>
                </a:solidFill>
              </a:rPr>
              <a:t>Thermal expansion</a:t>
            </a:r>
            <a:r>
              <a:rPr lang="en-US" dirty="0"/>
              <a:t>, or the increase in volume of water as it warms.</a:t>
            </a:r>
          </a:p>
          <a:p>
            <a:pPr lvl="1"/>
            <a:endParaRPr lang="en-US" dirty="0" smtClean="0"/>
          </a:p>
          <a:p>
            <a:pPr lvl="1"/>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23</a:t>
            </a:fld>
            <a:endParaRPr lang="en-US" dirty="0"/>
          </a:p>
        </p:txBody>
      </p:sp>
      <p:sp>
        <p:nvSpPr>
          <p:cNvPr id="5" name="TextBox 4"/>
          <p:cNvSpPr txBox="1"/>
          <p:nvPr/>
        </p:nvSpPr>
        <p:spPr>
          <a:xfrm>
            <a:off x="457200" y="6286637"/>
            <a:ext cx="8305800" cy="369332"/>
          </a:xfrm>
          <a:prstGeom prst="rect">
            <a:avLst/>
          </a:prstGeom>
          <a:noFill/>
        </p:spPr>
        <p:txBody>
          <a:bodyPr wrap="square" rtlCol="0">
            <a:spAutoFit/>
          </a:bodyPr>
          <a:lstStyle/>
          <a:p>
            <a:r>
              <a:rPr lang="en-US" sz="1800" dirty="0" smtClean="0">
                <a:latin typeface="+mn-lt"/>
              </a:rPr>
              <a:t>Source: Climate Change Key Indicators              climate.nasa.gov/</a:t>
            </a:r>
            <a:r>
              <a:rPr lang="en-US" sz="1800" dirty="0" err="1" smtClean="0">
                <a:latin typeface="+mn-lt"/>
              </a:rPr>
              <a:t>key_indicators</a:t>
            </a:r>
            <a:endParaRPr lang="en-US" sz="1800" dirty="0">
              <a:latin typeface="+mn-l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75085"/>
            <a:ext cx="7578740" cy="301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408" y="207423"/>
            <a:ext cx="3362325" cy="3079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9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3581400" cy="5486400"/>
          </a:xfrm>
        </p:spPr>
        <p:txBody>
          <a:bodyPr/>
          <a:lstStyle/>
          <a:p>
            <a:r>
              <a:rPr lang="en-US" dirty="0" smtClean="0"/>
              <a:t>The increase in surface temperature has altered growing seasons.</a:t>
            </a:r>
          </a:p>
          <a:p>
            <a:pPr lvl="1"/>
            <a:r>
              <a:rPr lang="en-US" dirty="0" smtClean="0"/>
              <a:t>In 2012, the USDA released a new plant hardiness zone map with significant differences from the 1990 version.</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24</a:t>
            </a:fld>
            <a:endParaRPr lang="en-US" dirty="0"/>
          </a:p>
        </p:txBody>
      </p:sp>
      <p:sp>
        <p:nvSpPr>
          <p:cNvPr id="4" name="Title 3"/>
          <p:cNvSpPr>
            <a:spLocks noGrp="1"/>
          </p:cNvSpPr>
          <p:nvPr>
            <p:ph type="title"/>
          </p:nvPr>
        </p:nvSpPr>
        <p:spPr/>
        <p:txBody>
          <a:bodyPr/>
          <a:lstStyle/>
          <a:p>
            <a:r>
              <a:rPr lang="en-US" dirty="0" smtClean="0"/>
              <a:t>Impacts of Climate Change</a:t>
            </a:r>
            <a:endParaRPr lang="en-US" dirty="0"/>
          </a:p>
        </p:txBody>
      </p:sp>
      <p:pic>
        <p:nvPicPr>
          <p:cNvPr id="12290" name="Picture 2" descr="http://b50ym1n8ryw31pmkr4671ui1c64.wpengine.netdna-cdn.com/wp-content/blogs.dir/11/files/2012/01/Plant-hardiness-comparis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066800"/>
            <a:ext cx="3471055" cy="5462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07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534400" cy="5791200"/>
          </a:xfrm>
        </p:spPr>
        <p:txBody>
          <a:bodyPr/>
          <a:lstStyle/>
          <a:p>
            <a:r>
              <a:rPr lang="en-US" dirty="0" smtClean="0"/>
              <a:t>Warmer temperatures have increased the range of many pest insects.</a:t>
            </a:r>
          </a:p>
          <a:p>
            <a:pPr lvl="1"/>
            <a:r>
              <a:rPr lang="en-US" dirty="0"/>
              <a:t>Mosquitoes that spread diseases like malaria and West Nile Virus have expanded ranges.</a:t>
            </a:r>
          </a:p>
          <a:p>
            <a:pPr lvl="1"/>
            <a:r>
              <a:rPr lang="en-US" dirty="0" smtClean="0"/>
              <a:t>Pine bark beetles </a:t>
            </a:r>
            <a:br>
              <a:rPr lang="en-US" dirty="0" smtClean="0"/>
            </a:br>
            <a:r>
              <a:rPr lang="en-US" dirty="0" smtClean="0"/>
              <a:t>have begun infesting </a:t>
            </a:r>
            <a:br>
              <a:rPr lang="en-US" dirty="0" smtClean="0"/>
            </a:br>
            <a:r>
              <a:rPr lang="en-US" dirty="0" smtClean="0"/>
              <a:t>boreal forests east of </a:t>
            </a:r>
            <a:br>
              <a:rPr lang="en-US" dirty="0" smtClean="0"/>
            </a:br>
            <a:r>
              <a:rPr lang="en-US" dirty="0" smtClean="0"/>
              <a:t>the Rocky Mountains.</a:t>
            </a:r>
          </a:p>
          <a:p>
            <a:pPr lvl="2"/>
            <a:r>
              <a:rPr lang="en-US" dirty="0" smtClean="0"/>
              <a:t>Historically, these </a:t>
            </a:r>
            <a:br>
              <a:rPr lang="en-US" dirty="0" smtClean="0"/>
            </a:br>
            <a:r>
              <a:rPr lang="en-US" dirty="0" smtClean="0"/>
              <a:t>forests would have </a:t>
            </a:r>
            <a:br>
              <a:rPr lang="en-US" dirty="0" smtClean="0"/>
            </a:br>
            <a:r>
              <a:rPr lang="en-US" dirty="0" smtClean="0"/>
              <a:t>been too cold and </a:t>
            </a:r>
            <a:br>
              <a:rPr lang="en-US" dirty="0" smtClean="0"/>
            </a:br>
            <a:r>
              <a:rPr lang="en-US" dirty="0" smtClean="0"/>
              <a:t>out of their range.</a:t>
            </a:r>
          </a:p>
        </p:txBody>
      </p:sp>
      <p:sp>
        <p:nvSpPr>
          <p:cNvPr id="3" name="Slide Number Placeholder 2"/>
          <p:cNvSpPr>
            <a:spLocks noGrp="1"/>
          </p:cNvSpPr>
          <p:nvPr>
            <p:ph type="sldNum" sz="quarter" idx="15"/>
          </p:nvPr>
        </p:nvSpPr>
        <p:spPr/>
        <p:txBody>
          <a:bodyPr/>
          <a:lstStyle/>
          <a:p>
            <a:fld id="{6B231638-9090-4C10-9727-D0CD5A531E03}" type="slidenum">
              <a:rPr lang="en-US" smtClean="0"/>
              <a:pPr/>
              <a:t>25</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976" y="2133599"/>
            <a:ext cx="4876800" cy="374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98976" y="5943600"/>
            <a:ext cx="4876800" cy="369332"/>
          </a:xfrm>
          <a:prstGeom prst="rect">
            <a:avLst/>
          </a:prstGeom>
          <a:noFill/>
        </p:spPr>
        <p:txBody>
          <a:bodyPr wrap="square" rtlCol="0">
            <a:spAutoFit/>
          </a:bodyPr>
          <a:lstStyle/>
          <a:p>
            <a:r>
              <a:rPr lang="en-US" sz="1800" dirty="0" smtClean="0">
                <a:latin typeface="+mn-lt"/>
              </a:rPr>
              <a:t>Dixie National Forest, Utah, United States.</a:t>
            </a:r>
            <a:endParaRPr lang="en-US" sz="1800" dirty="0">
              <a:latin typeface="+mn-lt"/>
            </a:endParaRPr>
          </a:p>
        </p:txBody>
      </p:sp>
    </p:spTree>
    <p:extLst>
      <p:ext uri="{BB962C8B-B14F-4D97-AF65-F5344CB8AC3E}">
        <p14:creationId xmlns:p14="http://schemas.microsoft.com/office/powerpoint/2010/main" val="149504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4495800" cy="4953000"/>
          </a:xfrm>
        </p:spPr>
        <p:txBody>
          <a:bodyPr/>
          <a:lstStyle/>
          <a:p>
            <a:r>
              <a:rPr lang="en-US" dirty="0" smtClean="0"/>
              <a:t>No significant link has been found between global warming and hurricane frequency.</a:t>
            </a:r>
          </a:p>
          <a:p>
            <a:r>
              <a:rPr lang="en-US" dirty="0" smtClean="0"/>
              <a:t>It is likely that hurricanes will increase in intensity by 2-11% by the end of the 21</a:t>
            </a:r>
            <a:r>
              <a:rPr lang="en-US" baseline="30000" dirty="0" smtClean="0"/>
              <a:t>st</a:t>
            </a:r>
            <a:r>
              <a:rPr lang="en-US" dirty="0" smtClean="0"/>
              <a:t> century.</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26</a:t>
            </a:fld>
            <a:endParaRPr lang="en-US" dirty="0"/>
          </a:p>
        </p:txBody>
      </p:sp>
      <p:sp>
        <p:nvSpPr>
          <p:cNvPr id="4" name="Title 3"/>
          <p:cNvSpPr>
            <a:spLocks noGrp="1"/>
          </p:cNvSpPr>
          <p:nvPr>
            <p:ph type="title"/>
          </p:nvPr>
        </p:nvSpPr>
        <p:spPr/>
        <p:txBody>
          <a:bodyPr/>
          <a:lstStyle/>
          <a:p>
            <a:r>
              <a:rPr lang="en-US" dirty="0" smtClean="0"/>
              <a:t>Hurricanes</a:t>
            </a:r>
            <a:endParaRPr lang="en-US" dirty="0"/>
          </a:p>
        </p:txBody>
      </p:sp>
      <p:pic>
        <p:nvPicPr>
          <p:cNvPr id="14338" name="Picture 2" descr="Extra Large Movie Poster Image for An Inconvenient Tru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477" y="533400"/>
            <a:ext cx="385572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32477" y="6248400"/>
            <a:ext cx="3855720" cy="646331"/>
          </a:xfrm>
          <a:prstGeom prst="rect">
            <a:avLst/>
          </a:prstGeom>
          <a:noFill/>
        </p:spPr>
        <p:txBody>
          <a:bodyPr wrap="square" rtlCol="0">
            <a:spAutoFit/>
          </a:bodyPr>
          <a:lstStyle/>
          <a:p>
            <a:r>
              <a:rPr lang="en-US" sz="1800" dirty="0" smtClean="0">
                <a:latin typeface="+mn-lt"/>
              </a:rPr>
              <a:t>Promotional poster for An Inconvenient Truth, 2006.</a:t>
            </a:r>
            <a:endParaRPr lang="en-US" sz="1800" dirty="0">
              <a:latin typeface="+mn-lt"/>
            </a:endParaRPr>
          </a:p>
        </p:txBody>
      </p:sp>
    </p:spTree>
    <p:extLst>
      <p:ext uri="{BB962C8B-B14F-4D97-AF65-F5344CB8AC3E}">
        <p14:creationId xmlns:p14="http://schemas.microsoft.com/office/powerpoint/2010/main" val="216793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smtClean="0">
                <a:solidFill>
                  <a:srgbClr val="FFFF00"/>
                </a:solidFill>
              </a:rPr>
              <a:t>Great Ocean Conveyor Belt </a:t>
            </a:r>
            <a:r>
              <a:rPr lang="en-US" dirty="0" smtClean="0"/>
              <a:t>is an underwater current fueled by the mixing of warm and cold salt water.</a:t>
            </a:r>
          </a:p>
          <a:p>
            <a:pPr lvl="1"/>
            <a:r>
              <a:rPr lang="en-US" dirty="0" smtClean="0"/>
              <a:t>An influx of </a:t>
            </a:r>
            <a:br>
              <a:rPr lang="en-US" dirty="0" smtClean="0"/>
            </a:br>
            <a:r>
              <a:rPr lang="en-US" dirty="0" smtClean="0"/>
              <a:t>cold freshwater </a:t>
            </a:r>
            <a:br>
              <a:rPr lang="en-US" dirty="0" smtClean="0"/>
            </a:br>
            <a:r>
              <a:rPr lang="en-US" dirty="0" smtClean="0"/>
              <a:t>from melting </a:t>
            </a:r>
            <a:br>
              <a:rPr lang="en-US" dirty="0" smtClean="0"/>
            </a:br>
            <a:r>
              <a:rPr lang="en-US" dirty="0" smtClean="0"/>
              <a:t>land ice could </a:t>
            </a:r>
            <a:br>
              <a:rPr lang="en-US" dirty="0" smtClean="0"/>
            </a:br>
            <a:r>
              <a:rPr lang="en-US" dirty="0" smtClean="0"/>
              <a:t>disrupt this </a:t>
            </a:r>
            <a:br>
              <a:rPr lang="en-US" dirty="0" smtClean="0"/>
            </a:br>
            <a:r>
              <a:rPr lang="en-US" dirty="0" smtClean="0"/>
              <a:t>flow.</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27</a:t>
            </a:fld>
            <a:endParaRPr lang="en-US" dirty="0"/>
          </a:p>
        </p:txBody>
      </p:sp>
      <p:sp>
        <p:nvSpPr>
          <p:cNvPr id="4" name="Title 3"/>
          <p:cNvSpPr>
            <a:spLocks noGrp="1"/>
          </p:cNvSpPr>
          <p:nvPr>
            <p:ph type="title"/>
          </p:nvPr>
        </p:nvSpPr>
        <p:spPr/>
        <p:txBody>
          <a:bodyPr/>
          <a:lstStyle/>
          <a:p>
            <a:r>
              <a:rPr lang="en-US" dirty="0" smtClean="0"/>
              <a:t>Great Ocean Conveyor</a:t>
            </a:r>
            <a:endParaRPr lang="en-US" dirty="0"/>
          </a:p>
        </p:txBody>
      </p:sp>
      <p:pic>
        <p:nvPicPr>
          <p:cNvPr id="6" name="Picture 2" descr="http://media.economist.com/images/20090103/CSR991.gif"/>
          <p:cNvPicPr>
            <a:picLocks noChangeAspect="1" noChangeArrowheads="1"/>
          </p:cNvPicPr>
          <p:nvPr/>
        </p:nvPicPr>
        <p:blipFill>
          <a:blip r:embed="rId2" cstate="print"/>
          <a:srcRect/>
          <a:stretch>
            <a:fillRect/>
          </a:stretch>
        </p:blipFill>
        <p:spPr bwMode="auto">
          <a:xfrm>
            <a:off x="3124200" y="2008632"/>
            <a:ext cx="5699675" cy="4384094"/>
          </a:xfrm>
          <a:prstGeom prst="rect">
            <a:avLst/>
          </a:prstGeom>
          <a:noFill/>
          <a:ln w="9525">
            <a:noFill/>
            <a:miter lim="800000"/>
            <a:headEnd/>
            <a:tailEnd/>
          </a:ln>
        </p:spPr>
      </p:pic>
    </p:spTree>
    <p:extLst>
      <p:ext uri="{BB962C8B-B14F-4D97-AF65-F5344CB8AC3E}">
        <p14:creationId xmlns:p14="http://schemas.microsoft.com/office/powerpoint/2010/main" val="401126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According to the IPCC 2013 report, </a:t>
            </a:r>
          </a:p>
          <a:p>
            <a:pPr marL="365760" lvl="1" indent="0">
              <a:buNone/>
            </a:pPr>
            <a:r>
              <a:rPr lang="en-US" i="1" dirty="0" smtClean="0"/>
              <a:t>“</a:t>
            </a:r>
            <a:r>
              <a:rPr lang="en-US" i="1" dirty="0"/>
              <a:t>W</a:t>
            </a:r>
            <a:r>
              <a:rPr lang="en-US" i="1" dirty="0" smtClean="0"/>
              <a:t>arming </a:t>
            </a:r>
            <a:r>
              <a:rPr lang="en-US" i="1" dirty="0"/>
              <a:t>in the Arctic, as indicated by daily maximum and minimum temperatures, has been as great as in any other part of the </a:t>
            </a:r>
            <a:r>
              <a:rPr lang="en-US" i="1" dirty="0" smtClean="0"/>
              <a:t>world.”</a:t>
            </a:r>
          </a:p>
          <a:p>
            <a:r>
              <a:rPr lang="en-US" dirty="0" smtClean="0"/>
              <a:t>In 2007, the September minimum extent of sea ice was low enough to open up the Northwest Passage.</a:t>
            </a:r>
          </a:p>
          <a:p>
            <a:pPr lvl="1"/>
            <a:r>
              <a:rPr lang="en-US" dirty="0" smtClean="0"/>
              <a:t>The Arctic will likely </a:t>
            </a:r>
            <a:br>
              <a:rPr lang="en-US" dirty="0" smtClean="0"/>
            </a:br>
            <a:r>
              <a:rPr lang="en-US" dirty="0" smtClean="0"/>
              <a:t>experience an ice-free </a:t>
            </a:r>
            <a:br>
              <a:rPr lang="en-US" dirty="0" smtClean="0"/>
            </a:br>
            <a:r>
              <a:rPr lang="en-US" dirty="0" smtClean="0"/>
              <a:t>summer sometime this</a:t>
            </a:r>
            <a:br>
              <a:rPr lang="en-US" dirty="0" smtClean="0"/>
            </a:br>
            <a:r>
              <a:rPr lang="en-US" dirty="0" smtClean="0"/>
              <a:t>century.</a:t>
            </a:r>
          </a:p>
        </p:txBody>
      </p:sp>
      <p:sp>
        <p:nvSpPr>
          <p:cNvPr id="3" name="Slide Number Placeholder 2"/>
          <p:cNvSpPr>
            <a:spLocks noGrp="1"/>
          </p:cNvSpPr>
          <p:nvPr>
            <p:ph type="sldNum" sz="quarter" idx="15"/>
          </p:nvPr>
        </p:nvSpPr>
        <p:spPr/>
        <p:txBody>
          <a:bodyPr/>
          <a:lstStyle/>
          <a:p>
            <a:fld id="{6B231638-9090-4C10-9727-D0CD5A531E03}" type="slidenum">
              <a:rPr lang="en-US" smtClean="0"/>
              <a:pPr/>
              <a:t>28</a:t>
            </a:fld>
            <a:endParaRPr lang="en-US" dirty="0"/>
          </a:p>
        </p:txBody>
      </p:sp>
      <p:sp>
        <p:nvSpPr>
          <p:cNvPr id="4" name="Title 3"/>
          <p:cNvSpPr>
            <a:spLocks noGrp="1"/>
          </p:cNvSpPr>
          <p:nvPr>
            <p:ph type="title"/>
          </p:nvPr>
        </p:nvSpPr>
        <p:spPr/>
        <p:txBody>
          <a:bodyPr/>
          <a:lstStyle/>
          <a:p>
            <a:r>
              <a:rPr lang="en-US" dirty="0" smtClean="0"/>
              <a:t>The Arctic</a:t>
            </a:r>
            <a:endParaRPr lang="en-US" dirty="0"/>
          </a:p>
        </p:txBody>
      </p:sp>
      <p:pic>
        <p:nvPicPr>
          <p:cNvPr id="16386" name="Picture 2" descr="http://www.greatdreams.com/Antarctica_northwest_pass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733799"/>
            <a:ext cx="4343400" cy="286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3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534400" cy="5791200"/>
          </a:xfrm>
        </p:spPr>
        <p:txBody>
          <a:bodyPr/>
          <a:lstStyle/>
          <a:p>
            <a:r>
              <a:rPr lang="en-US" dirty="0" smtClean="0"/>
              <a:t>One of the reasons why the Arctic is heating so much faster is the difference in albedo between snow and ocean water.</a:t>
            </a:r>
          </a:p>
          <a:p>
            <a:pPr lvl="1"/>
            <a:r>
              <a:rPr lang="en-US" dirty="0" smtClean="0">
                <a:solidFill>
                  <a:srgbClr val="FFFF00"/>
                </a:solidFill>
              </a:rPr>
              <a:t>Albedo</a:t>
            </a:r>
            <a:r>
              <a:rPr lang="en-US" dirty="0" smtClean="0"/>
              <a:t> is a measurement of how reflective a surface is.</a:t>
            </a:r>
          </a:p>
          <a:p>
            <a:pPr lvl="1"/>
            <a:r>
              <a:rPr lang="en-US" dirty="0" smtClean="0"/>
              <a:t>Ocean water </a:t>
            </a:r>
            <a:br>
              <a:rPr lang="en-US" dirty="0" smtClean="0"/>
            </a:br>
            <a:r>
              <a:rPr lang="en-US" dirty="0" smtClean="0"/>
              <a:t>has a much </a:t>
            </a:r>
            <a:br>
              <a:rPr lang="en-US" dirty="0" smtClean="0"/>
            </a:br>
            <a:r>
              <a:rPr lang="en-US" dirty="0" smtClean="0"/>
              <a:t>lower albedo,</a:t>
            </a:r>
            <a:br>
              <a:rPr lang="en-US" dirty="0" smtClean="0"/>
            </a:br>
            <a:r>
              <a:rPr lang="en-US" dirty="0" smtClean="0"/>
              <a:t>so more heat </a:t>
            </a:r>
            <a:br>
              <a:rPr lang="en-US" dirty="0" smtClean="0"/>
            </a:br>
            <a:r>
              <a:rPr lang="en-US" dirty="0" smtClean="0"/>
              <a:t>is absorbed </a:t>
            </a:r>
            <a:br>
              <a:rPr lang="en-US" dirty="0" smtClean="0"/>
            </a:br>
            <a:r>
              <a:rPr lang="en-US" dirty="0" smtClean="0"/>
              <a:t>as the ice </a:t>
            </a:r>
            <a:br>
              <a:rPr lang="en-US" dirty="0" smtClean="0"/>
            </a:br>
            <a:r>
              <a:rPr lang="en-US" dirty="0" smtClean="0"/>
              <a:t>melts.</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29</a:t>
            </a:fld>
            <a:endParaRPr lang="en-US" dirty="0"/>
          </a:p>
        </p:txBody>
      </p:sp>
      <p:pic>
        <p:nvPicPr>
          <p:cNvPr id="29698" name="Picture 2" descr="http://marineecology.wcp.muohio.edu/climate_projects_04/snowball_earth/media/albed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09800"/>
            <a:ext cx="5836781" cy="391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57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534400" cy="5791200"/>
          </a:xfrm>
        </p:spPr>
        <p:txBody>
          <a:bodyPr/>
          <a:lstStyle/>
          <a:p>
            <a:r>
              <a:rPr lang="en-US" dirty="0" smtClean="0"/>
              <a:t>The influx of oxygen from the seas created an ecological crisis, as it poisoned many of the other species of bacteria.</a:t>
            </a:r>
          </a:p>
        </p:txBody>
      </p:sp>
      <p:sp>
        <p:nvSpPr>
          <p:cNvPr id="3" name="Slide Number Placeholder 2"/>
          <p:cNvSpPr>
            <a:spLocks noGrp="1"/>
          </p:cNvSpPr>
          <p:nvPr>
            <p:ph type="sldNum" sz="quarter" idx="15"/>
          </p:nvPr>
        </p:nvSpPr>
        <p:spPr/>
        <p:txBody>
          <a:bodyPr/>
          <a:lstStyle/>
          <a:p>
            <a:fld id="{6B231638-9090-4C10-9727-D0CD5A531E03}" type="slidenum">
              <a:rPr lang="en-US" smtClean="0"/>
              <a:pPr/>
              <a:t>3</a:t>
            </a:fld>
            <a:endParaRPr lang="en-US" dirty="0"/>
          </a:p>
        </p:txBody>
      </p:sp>
      <p:pic>
        <p:nvPicPr>
          <p:cNvPr id="3074" name="Picture 2" descr="http://www.oldearth.org/curriculum/history/Oxygen_Cont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1445"/>
            <a:ext cx="7086600" cy="499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46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8534400" cy="5715000"/>
          </a:xfrm>
        </p:spPr>
        <p:txBody>
          <a:bodyPr/>
          <a:lstStyle/>
          <a:p>
            <a:r>
              <a:rPr lang="en-US" dirty="0" smtClean="0"/>
              <a:t>Polar bears are highly dependent on sea ice to hunt seals, their primary food source.</a:t>
            </a:r>
          </a:p>
          <a:p>
            <a:r>
              <a:rPr lang="en-US" dirty="0" smtClean="0"/>
              <a:t>With sea ice in decline, the polar bear population is expected to decline by </a:t>
            </a:r>
            <a:br>
              <a:rPr lang="en-US" dirty="0" smtClean="0"/>
            </a:br>
            <a:r>
              <a:rPr lang="en-US" dirty="0" smtClean="0"/>
              <a:t>two-thirds by 2050. </a:t>
            </a:r>
          </a:p>
          <a:p>
            <a:pPr lvl="1"/>
            <a:r>
              <a:rPr lang="en-US" dirty="0" smtClean="0"/>
              <a:t>Whether they go </a:t>
            </a:r>
            <a:br>
              <a:rPr lang="en-US" dirty="0" smtClean="0"/>
            </a:br>
            <a:r>
              <a:rPr lang="en-US" dirty="0" smtClean="0"/>
              <a:t>extinct depends </a:t>
            </a:r>
            <a:br>
              <a:rPr lang="en-US" dirty="0" smtClean="0"/>
            </a:br>
            <a:r>
              <a:rPr lang="en-US" dirty="0" smtClean="0"/>
              <a:t>on their ability </a:t>
            </a:r>
            <a:br>
              <a:rPr lang="en-US" dirty="0" smtClean="0"/>
            </a:br>
            <a:r>
              <a:rPr lang="en-US" dirty="0" smtClean="0"/>
              <a:t>to adapt to </a:t>
            </a:r>
            <a:br>
              <a:rPr lang="en-US" dirty="0" smtClean="0"/>
            </a:br>
            <a:r>
              <a:rPr lang="en-US" dirty="0" smtClean="0"/>
              <a:t>finding </a:t>
            </a:r>
            <a:br>
              <a:rPr lang="en-US" dirty="0" smtClean="0"/>
            </a:br>
            <a:r>
              <a:rPr lang="en-US" dirty="0" smtClean="0"/>
              <a:t>terrestrial food </a:t>
            </a:r>
            <a:br>
              <a:rPr lang="en-US" dirty="0" smtClean="0"/>
            </a:br>
            <a:r>
              <a:rPr lang="en-US" dirty="0" smtClean="0"/>
              <a:t>sources.</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30</a:t>
            </a:fld>
            <a:endParaRPr lang="en-US" dirty="0"/>
          </a:p>
        </p:txBody>
      </p:sp>
      <p:pic>
        <p:nvPicPr>
          <p:cNvPr id="17412" name="Picture 4" descr="Grizzly-polar bear hybrid picture (pizzly, grolar b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2" y="1828800"/>
            <a:ext cx="3152775" cy="38558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0" y="5684608"/>
            <a:ext cx="3886200" cy="923330"/>
          </a:xfrm>
          <a:prstGeom prst="rect">
            <a:avLst/>
          </a:prstGeom>
          <a:noFill/>
        </p:spPr>
        <p:txBody>
          <a:bodyPr wrap="square" rtlCol="0">
            <a:spAutoFit/>
          </a:bodyPr>
          <a:lstStyle/>
          <a:p>
            <a:r>
              <a:rPr lang="en-US" sz="1800" dirty="0" smtClean="0">
                <a:latin typeface="+mj-lt"/>
              </a:rPr>
              <a:t>A “</a:t>
            </a:r>
            <a:r>
              <a:rPr lang="en-US" sz="1800" dirty="0" err="1" smtClean="0">
                <a:latin typeface="+mj-lt"/>
              </a:rPr>
              <a:t>pizzly</a:t>
            </a:r>
            <a:r>
              <a:rPr lang="en-US" sz="1800" dirty="0" smtClean="0">
                <a:latin typeface="+mj-lt"/>
              </a:rPr>
              <a:t>” or “</a:t>
            </a:r>
            <a:r>
              <a:rPr lang="en-US" sz="1800" dirty="0" err="1" smtClean="0">
                <a:latin typeface="+mj-lt"/>
              </a:rPr>
              <a:t>grolar</a:t>
            </a:r>
            <a:r>
              <a:rPr lang="en-US" sz="1800" dirty="0" smtClean="0">
                <a:latin typeface="+mj-lt"/>
              </a:rPr>
              <a:t> bear” hybrid caught by a hunter in Canada’s Northwest Territories in 2007.</a:t>
            </a:r>
            <a:endParaRPr lang="en-US" sz="1800" dirty="0">
              <a:latin typeface="+mj-lt"/>
            </a:endParaRPr>
          </a:p>
        </p:txBody>
      </p:sp>
    </p:spTree>
    <p:extLst>
      <p:ext uri="{BB962C8B-B14F-4D97-AF65-F5344CB8AC3E}">
        <p14:creationId xmlns:p14="http://schemas.microsoft.com/office/powerpoint/2010/main" val="294232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Only about 1% of the world’s land ice is located in temperate, or non-polar regions.</a:t>
            </a:r>
          </a:p>
          <a:p>
            <a:pPr lvl="1"/>
            <a:r>
              <a:rPr lang="en-US" dirty="0" smtClean="0"/>
              <a:t>Mostly within mountain ranges.</a:t>
            </a:r>
          </a:p>
          <a:p>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31</a:t>
            </a:fld>
            <a:endParaRPr lang="en-US" dirty="0"/>
          </a:p>
        </p:txBody>
      </p:sp>
      <p:sp>
        <p:nvSpPr>
          <p:cNvPr id="4" name="Title 3"/>
          <p:cNvSpPr>
            <a:spLocks noGrp="1"/>
          </p:cNvSpPr>
          <p:nvPr>
            <p:ph type="title"/>
          </p:nvPr>
        </p:nvSpPr>
        <p:spPr/>
        <p:txBody>
          <a:bodyPr/>
          <a:lstStyle/>
          <a:p>
            <a:r>
              <a:rPr lang="en-US" dirty="0" smtClean="0"/>
              <a:t>Temperate Glaciers</a:t>
            </a:r>
            <a:endParaRPr lang="en-US" dirty="0"/>
          </a:p>
        </p:txBody>
      </p:sp>
      <p:pic>
        <p:nvPicPr>
          <p:cNvPr id="18436" name="Picture 4" descr="http://graphics8.nytimes.com/images/2006/10/24/world/24swiss.xlar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666999"/>
            <a:ext cx="6096000" cy="3251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5934670"/>
            <a:ext cx="8305800" cy="646331"/>
          </a:xfrm>
          <a:prstGeom prst="rect">
            <a:avLst/>
          </a:prstGeom>
          <a:noFill/>
        </p:spPr>
        <p:txBody>
          <a:bodyPr wrap="square" rtlCol="0">
            <a:spAutoFit/>
          </a:bodyPr>
          <a:lstStyle/>
          <a:p>
            <a:pPr algn="ctr"/>
            <a:r>
              <a:rPr lang="en-US" sz="1800" dirty="0" smtClean="0">
                <a:latin typeface="+mn-lt"/>
              </a:rPr>
              <a:t>A 1870 postcard of the Rhone glacier in Switzerland contrasted with a 2006 view.</a:t>
            </a:r>
          </a:p>
          <a:p>
            <a:pPr algn="ctr"/>
            <a:r>
              <a:rPr lang="en-US" sz="1800" dirty="0" smtClean="0">
                <a:latin typeface="+mn-lt"/>
              </a:rPr>
              <a:t>Source:  New York Times</a:t>
            </a:r>
            <a:endParaRPr lang="en-US" sz="1800" dirty="0">
              <a:latin typeface="+mn-lt"/>
            </a:endParaRPr>
          </a:p>
        </p:txBody>
      </p:sp>
    </p:spTree>
    <p:extLst>
      <p:ext uri="{BB962C8B-B14F-4D97-AF65-F5344CB8AC3E}">
        <p14:creationId xmlns:p14="http://schemas.microsoft.com/office/powerpoint/2010/main" val="227824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pPr eaLnBrk="1" hangingPunct="1"/>
            <a:r>
              <a:rPr lang="en-US" altLang="en-US" sz="2800" dirty="0" smtClean="0"/>
              <a:t>Melting of Alaska’s Muir Glacier </a:t>
            </a:r>
            <a:br>
              <a:rPr lang="en-US" altLang="en-US" sz="2800" dirty="0" smtClean="0"/>
            </a:br>
            <a:r>
              <a:rPr lang="en-US" altLang="en-US" sz="2800" dirty="0" smtClean="0"/>
              <a:t>between 1948 and 2004</a:t>
            </a:r>
          </a:p>
        </p:txBody>
      </p:sp>
      <p:pic>
        <p:nvPicPr>
          <p:cNvPr id="18435" name="Picture1" descr="190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14600"/>
            <a:ext cx="44196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1" descr="1905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14600"/>
            <a:ext cx="4176713"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62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57200"/>
            <a:ext cx="8305800" cy="5638800"/>
          </a:xfrm>
        </p:spPr>
        <p:txBody>
          <a:bodyPr/>
          <a:lstStyle/>
          <a:p>
            <a:r>
              <a:rPr lang="en-US" dirty="0"/>
              <a:t>These glaciers serve as runoff water sources for many of the world’s largest rivers.</a:t>
            </a:r>
          </a:p>
          <a:p>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33</a:t>
            </a:fld>
            <a:endParaRPr lang="en-US" dirty="0"/>
          </a:p>
        </p:txBody>
      </p:sp>
      <p:pic>
        <p:nvPicPr>
          <p:cNvPr id="5" name="Picture 2" descr="http://www.csmonitor.com/var/ezflow_site/storage/images/media/major-rivers-fed-by-himalayan-glaciers/7252109-1-eng-US/Major-rivers-fed-by-Himalayan-glaciers_full_600.jpg"/>
          <p:cNvPicPr>
            <a:picLocks noChangeAspect="1" noChangeArrowheads="1"/>
          </p:cNvPicPr>
          <p:nvPr/>
        </p:nvPicPr>
        <p:blipFill>
          <a:blip r:embed="rId2" cstate="print"/>
          <a:srcRect/>
          <a:stretch>
            <a:fillRect/>
          </a:stretch>
        </p:blipFill>
        <p:spPr bwMode="auto">
          <a:xfrm>
            <a:off x="685800" y="1417320"/>
            <a:ext cx="7536264" cy="4572000"/>
          </a:xfrm>
          <a:prstGeom prst="rect">
            <a:avLst/>
          </a:prstGeom>
          <a:noFill/>
        </p:spPr>
      </p:pic>
    </p:spTree>
    <p:extLst>
      <p:ext uri="{BB962C8B-B14F-4D97-AF65-F5344CB8AC3E}">
        <p14:creationId xmlns:p14="http://schemas.microsoft.com/office/powerpoint/2010/main" val="406036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Effects on the Hydrologic Cycle</a:t>
            </a:r>
          </a:p>
        </p:txBody>
      </p:sp>
      <p:sp>
        <p:nvSpPr>
          <p:cNvPr id="56323" name="Content Placeholder 2"/>
          <p:cNvSpPr>
            <a:spLocks noGrp="1"/>
          </p:cNvSpPr>
          <p:nvPr>
            <p:ph idx="1"/>
          </p:nvPr>
        </p:nvSpPr>
        <p:spPr>
          <a:xfrm>
            <a:off x="304800" y="1143000"/>
            <a:ext cx="8534400" cy="4800600"/>
          </a:xfrm>
        </p:spPr>
        <p:txBody>
          <a:bodyPr>
            <a:normAutofit/>
          </a:bodyPr>
          <a:lstStyle/>
          <a:p>
            <a:r>
              <a:rPr lang="en-US" dirty="0" smtClean="0"/>
              <a:t>The </a:t>
            </a:r>
            <a:r>
              <a:rPr lang="en-US" dirty="0" smtClean="0">
                <a:solidFill>
                  <a:srgbClr val="FFFF00"/>
                </a:solidFill>
              </a:rPr>
              <a:t>hydrologic cycle </a:t>
            </a:r>
            <a:r>
              <a:rPr lang="en-US" dirty="0" smtClean="0"/>
              <a:t>describes the movement of water through evaporation, precipitation, runoff, and infiltration.</a:t>
            </a:r>
          </a:p>
          <a:p>
            <a:r>
              <a:rPr lang="en-US" dirty="0" smtClean="0"/>
              <a:t>More heat in the atmosphere leads to…</a:t>
            </a:r>
          </a:p>
          <a:p>
            <a:pPr lvl="1"/>
            <a:r>
              <a:rPr lang="en-US" dirty="0" smtClean="0"/>
              <a:t>A higher rate of </a:t>
            </a:r>
            <a:br>
              <a:rPr lang="en-US" dirty="0" smtClean="0"/>
            </a:br>
            <a:r>
              <a:rPr lang="en-US" dirty="0" smtClean="0"/>
              <a:t>evaporation (from land </a:t>
            </a:r>
            <a:br>
              <a:rPr lang="en-US" dirty="0" smtClean="0"/>
            </a:br>
            <a:r>
              <a:rPr lang="en-US" dirty="0" smtClean="0"/>
              <a:t>and sea both).</a:t>
            </a:r>
          </a:p>
          <a:p>
            <a:pPr lvl="1"/>
            <a:r>
              <a:rPr lang="en-US" dirty="0" smtClean="0"/>
              <a:t>A greater capacity of the </a:t>
            </a:r>
            <a:br>
              <a:rPr lang="en-US" dirty="0" smtClean="0"/>
            </a:br>
            <a:r>
              <a:rPr lang="en-US" dirty="0" smtClean="0"/>
              <a:t>atmosphere for holding </a:t>
            </a:r>
            <a:br>
              <a:rPr lang="en-US" dirty="0" smtClean="0"/>
            </a:br>
            <a:r>
              <a:rPr lang="en-US" dirty="0" smtClean="0"/>
              <a:t>moisture.</a:t>
            </a:r>
          </a:p>
        </p:txBody>
      </p:sp>
      <p:sp>
        <p:nvSpPr>
          <p:cNvPr id="56324" name="Slide Number Placeholder 3"/>
          <p:cNvSpPr>
            <a:spLocks noGrp="1"/>
          </p:cNvSpPr>
          <p:nvPr>
            <p:ph type="sldNum" sz="quarter" idx="4294967295"/>
          </p:nvPr>
        </p:nvSpPr>
        <p:spPr>
          <a:xfrm>
            <a:off x="7239000" y="6400800"/>
            <a:ext cx="1905000" cy="457200"/>
          </a:xfrm>
          <a:prstGeom prst="rect">
            <a:avLst/>
          </a:prstGeom>
          <a:noFill/>
        </p:spPr>
        <p:txBody>
          <a:bodyPr/>
          <a:lstStyle/>
          <a:p>
            <a:fld id="{EC60AD71-5029-4D62-8A7F-5F4F1C083BDB}" type="slidenum">
              <a:rPr lang="en-US" smtClean="0">
                <a:latin typeface="Times New Roman" pitchFamily="18" charset="0"/>
              </a:rPr>
              <a:pPr/>
              <a:t>34</a:t>
            </a:fld>
            <a:endParaRPr lang="en-US" smtClean="0">
              <a:latin typeface="Times New Roman" pitchFamily="18" charset="0"/>
            </a:endParaRPr>
          </a:p>
        </p:txBody>
      </p:sp>
      <p:pic>
        <p:nvPicPr>
          <p:cNvPr id="19460" name="Picture 4" descr="http://www.nicewater.com/images/hydrologiccycle2_im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048000"/>
            <a:ext cx="4332224"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040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648" y="5257800"/>
            <a:ext cx="8759952" cy="1066800"/>
          </a:xfrm>
        </p:spPr>
        <p:txBody>
          <a:bodyPr>
            <a:normAutofit fontScale="92500" lnSpcReduction="20000"/>
          </a:bodyPr>
          <a:lstStyle/>
          <a:p>
            <a:r>
              <a:rPr lang="en-US" dirty="0" smtClean="0"/>
              <a:t>The combination of increased evaporation and atmospheric moisture content </a:t>
            </a:r>
            <a:r>
              <a:rPr lang="en-US" dirty="0"/>
              <a:t>has the paradoxical effect of increasing the rate of both drought and flooding events.</a:t>
            </a:r>
          </a:p>
          <a:p>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35</a:t>
            </a:fld>
            <a:endParaRPr lang="en-US" dirty="0"/>
          </a:p>
        </p:txBody>
      </p:sp>
      <p:pic>
        <p:nvPicPr>
          <p:cNvPr id="5" name="Picture 2" descr="http://upload.wikimedia.org/wikipedia/commons/f/f6/Projected_change_in_annual_average_precipitation_for_the_21st_century,_based_on_the_SRES_A1B_emissions_scenario,_and_simulated_by_the_GFDL_CM2.1_mod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5738"/>
            <a:ext cx="8763000"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52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239000" y="6400800"/>
            <a:ext cx="1905000" cy="457200"/>
          </a:xfrm>
          <a:prstGeom prst="rect">
            <a:avLst/>
          </a:prstGeom>
        </p:spPr>
        <p:txBody>
          <a:bodyPr/>
          <a:lstStyle/>
          <a:p>
            <a:pPr>
              <a:defRPr/>
            </a:pPr>
            <a:fld id="{3996399D-CA4B-4F7C-92C0-A79880BDEE4F}" type="slidenum">
              <a:rPr lang="en-US" smtClean="0"/>
              <a:pPr>
                <a:defRPr/>
              </a:pPr>
              <a:t>36</a:t>
            </a:fld>
            <a:endParaRPr lang="en-US"/>
          </a:p>
        </p:txBody>
      </p:sp>
      <p:pic>
        <p:nvPicPr>
          <p:cNvPr id="90114" name="Picture 2"/>
          <p:cNvPicPr>
            <a:picLocks noChangeAspect="1" noChangeArrowheads="1"/>
          </p:cNvPicPr>
          <p:nvPr/>
        </p:nvPicPr>
        <p:blipFill>
          <a:blip r:embed="rId2" cstate="print"/>
          <a:srcRect/>
          <a:stretch>
            <a:fillRect/>
          </a:stretch>
        </p:blipFill>
        <p:spPr bwMode="auto">
          <a:xfrm>
            <a:off x="304800" y="381000"/>
            <a:ext cx="8534400" cy="5707053"/>
          </a:xfrm>
          <a:prstGeom prst="rect">
            <a:avLst/>
          </a:prstGeom>
          <a:noFill/>
          <a:ln w="9525">
            <a:noFill/>
            <a:miter lim="800000"/>
            <a:headEnd/>
            <a:tailEnd/>
          </a:ln>
        </p:spPr>
      </p:pic>
      <p:sp>
        <p:nvSpPr>
          <p:cNvPr id="10" name="Oval 9"/>
          <p:cNvSpPr/>
          <p:nvPr/>
        </p:nvSpPr>
        <p:spPr>
          <a:xfrm>
            <a:off x="1524000" y="5029200"/>
            <a:ext cx="44196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117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the ocean level rises, it will impact coastal cities.</a:t>
            </a:r>
          </a:p>
          <a:p>
            <a:pPr lvl="1"/>
            <a:r>
              <a:rPr lang="en-US" dirty="0" smtClean="0"/>
              <a:t>Half of the surrounding area of Miami, for example, is only 5 feet above sea level.</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37</a:t>
            </a:fld>
            <a:endParaRPr lang="en-US" dirty="0"/>
          </a:p>
        </p:txBody>
      </p:sp>
      <p:sp>
        <p:nvSpPr>
          <p:cNvPr id="4" name="Title 3"/>
          <p:cNvSpPr>
            <a:spLocks noGrp="1"/>
          </p:cNvSpPr>
          <p:nvPr>
            <p:ph type="title"/>
          </p:nvPr>
        </p:nvSpPr>
        <p:spPr/>
        <p:txBody>
          <a:bodyPr/>
          <a:lstStyle/>
          <a:p>
            <a:r>
              <a:rPr lang="en-US" dirty="0" smtClean="0"/>
              <a:t>Sea Level Rise	</a:t>
            </a:r>
            <a:endParaRPr lang="en-US" dirty="0"/>
          </a:p>
        </p:txBody>
      </p:sp>
      <p:pic>
        <p:nvPicPr>
          <p:cNvPr id="28674" name="Picture 2" descr="http://cdn.static-economist.com/sites/default/files/imagecache/full-width/images/print-edition/20130615_USP001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14600"/>
            <a:ext cx="6124575" cy="34482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33587" y="5962890"/>
            <a:ext cx="5105400" cy="646331"/>
          </a:xfrm>
          <a:prstGeom prst="rect">
            <a:avLst/>
          </a:prstGeom>
          <a:noFill/>
        </p:spPr>
        <p:txBody>
          <a:bodyPr wrap="square" rtlCol="0">
            <a:spAutoFit/>
          </a:bodyPr>
          <a:lstStyle/>
          <a:p>
            <a:r>
              <a:rPr lang="en-US" sz="1800" dirty="0" smtClean="0">
                <a:latin typeface="+mn-lt"/>
              </a:rPr>
              <a:t>Sand on highway A1A swept over a sea wall in Ft. Lauderdale, Florida by Hurricane Sandy in 2012.</a:t>
            </a:r>
            <a:endParaRPr lang="en-US" sz="1800" dirty="0">
              <a:latin typeface="+mn-lt"/>
            </a:endParaRPr>
          </a:p>
        </p:txBody>
      </p:sp>
    </p:spTree>
    <p:extLst>
      <p:ext uri="{BB962C8B-B14F-4D97-AF65-F5344CB8AC3E}">
        <p14:creationId xmlns:p14="http://schemas.microsoft.com/office/powerpoint/2010/main" val="368025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6B231638-9090-4C10-9727-D0CD5A531E03}" type="slidenum">
              <a:rPr lang="en-US" smtClean="0"/>
              <a:pPr/>
              <a:t>38</a:t>
            </a:fld>
            <a:endParaRPr lang="en-US" dirty="0"/>
          </a:p>
        </p:txBody>
      </p:sp>
      <p:sp>
        <p:nvSpPr>
          <p:cNvPr id="6" name="TextBox 5"/>
          <p:cNvSpPr txBox="1"/>
          <p:nvPr/>
        </p:nvSpPr>
        <p:spPr>
          <a:xfrm>
            <a:off x="533400" y="6328504"/>
            <a:ext cx="7543800" cy="400110"/>
          </a:xfrm>
          <a:prstGeom prst="rect">
            <a:avLst/>
          </a:prstGeom>
          <a:noFill/>
        </p:spPr>
        <p:txBody>
          <a:bodyPr wrap="square" rtlCol="0">
            <a:spAutoFit/>
          </a:bodyPr>
          <a:lstStyle/>
          <a:p>
            <a:r>
              <a:rPr lang="en-US" sz="2000" dirty="0" smtClean="0">
                <a:latin typeface="+mn-lt"/>
                <a:hlinkClick r:id="rId3"/>
              </a:rPr>
              <a:t>An Inconvenient Truth, 2006.</a:t>
            </a:r>
            <a:endParaRPr lang="en-US" sz="2000" dirty="0">
              <a:latin typeface="+mn-lt"/>
            </a:endParaRPr>
          </a:p>
        </p:txBody>
      </p:sp>
      <p:pic>
        <p:nvPicPr>
          <p:cNvPr id="4" name="Jxi-OlkmxZ4"/>
          <p:cNvPicPr>
            <a:picLocks noGrp="1" noRot="1" noChangeAspect="1"/>
          </p:cNvPicPr>
          <p:nvPr>
            <p:ph idx="1"/>
            <a:videoFile r:link="rId1"/>
          </p:nvPr>
        </p:nvPicPr>
        <p:blipFill>
          <a:blip r:embed="rId4"/>
          <a:stretch>
            <a:fillRect/>
          </a:stretch>
        </p:blipFill>
        <p:spPr>
          <a:xfrm>
            <a:off x="33867" y="1066800"/>
            <a:ext cx="9076266" cy="5105400"/>
          </a:xfrm>
          <a:prstGeom prst="rect">
            <a:avLst/>
          </a:prstGeom>
        </p:spPr>
      </p:pic>
    </p:spTree>
    <p:extLst>
      <p:ext uri="{BB962C8B-B14F-4D97-AF65-F5344CB8AC3E}">
        <p14:creationId xmlns:p14="http://schemas.microsoft.com/office/powerpoint/2010/main" val="278107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1" descr="1908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438"/>
            <a:ext cx="7864475"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hidden="1"/>
          <p:cNvSpPr>
            <a:spLocks noGrp="1" noChangeArrowheads="1"/>
          </p:cNvSpPr>
          <p:nvPr>
            <p:ph type="title"/>
          </p:nvPr>
        </p:nvSpPr>
        <p:spPr/>
        <p:txBody>
          <a:bodyPr/>
          <a:lstStyle/>
          <a:p>
            <a:pPr eaLnBrk="1" hangingPunct="1"/>
            <a:endParaRPr lang="en-US" altLang="en-US" smtClean="0"/>
          </a:p>
        </p:txBody>
      </p:sp>
      <p:sp>
        <p:nvSpPr>
          <p:cNvPr id="37892" name="Rectangle 4"/>
          <p:cNvSpPr>
            <a:spLocks noChangeArrowheads="1"/>
          </p:cNvSpPr>
          <p:nvPr/>
        </p:nvSpPr>
        <p:spPr bwMode="auto">
          <a:xfrm>
            <a:off x="7843838" y="6584950"/>
            <a:ext cx="13001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b="1"/>
              <a:t>Fig. 19-8, p. 509</a:t>
            </a:r>
          </a:p>
        </p:txBody>
      </p:sp>
      <p:sp>
        <p:nvSpPr>
          <p:cNvPr id="37893" name="Text Box 7"/>
          <p:cNvSpPr txBox="1">
            <a:spLocks noChangeArrowheads="1"/>
          </p:cNvSpPr>
          <p:nvPr/>
        </p:nvSpPr>
        <p:spPr bwMode="auto">
          <a:xfrm>
            <a:off x="1219200" y="922338"/>
            <a:ext cx="1376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0000"/>
                </a:solidFill>
              </a:rPr>
              <a:t>Pensacola</a:t>
            </a:r>
          </a:p>
        </p:txBody>
      </p:sp>
      <p:sp>
        <p:nvSpPr>
          <p:cNvPr id="37894" name="Text Box 8"/>
          <p:cNvSpPr txBox="1">
            <a:spLocks noChangeArrowheads="1"/>
          </p:cNvSpPr>
          <p:nvPr/>
        </p:nvSpPr>
        <p:spPr bwMode="auto">
          <a:xfrm>
            <a:off x="3622675" y="793750"/>
            <a:ext cx="1414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0000"/>
                </a:solidFill>
              </a:rPr>
              <a:t>Tallahasee</a:t>
            </a:r>
          </a:p>
        </p:txBody>
      </p:sp>
      <p:sp>
        <p:nvSpPr>
          <p:cNvPr id="37895" name="Text Box 9"/>
          <p:cNvSpPr txBox="1">
            <a:spLocks noChangeArrowheads="1"/>
          </p:cNvSpPr>
          <p:nvPr/>
        </p:nvSpPr>
        <p:spPr bwMode="auto">
          <a:xfrm>
            <a:off x="6870700" y="822325"/>
            <a:ext cx="1604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0000"/>
                </a:solidFill>
              </a:rPr>
              <a:t>Jacksonville</a:t>
            </a:r>
          </a:p>
        </p:txBody>
      </p:sp>
      <p:sp>
        <p:nvSpPr>
          <p:cNvPr id="37896" name="Text Box 10"/>
          <p:cNvSpPr txBox="1">
            <a:spLocks noChangeArrowheads="1"/>
          </p:cNvSpPr>
          <p:nvPr/>
        </p:nvSpPr>
        <p:spPr bwMode="auto">
          <a:xfrm>
            <a:off x="7478713" y="1303338"/>
            <a:ext cx="1171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i="1">
                <a:solidFill>
                  <a:srgbClr val="000000"/>
                </a:solidFill>
              </a:rPr>
              <a:t>Atlantic Ocean</a:t>
            </a:r>
          </a:p>
        </p:txBody>
      </p:sp>
      <p:sp>
        <p:nvSpPr>
          <p:cNvPr id="37897" name="Text Box 11"/>
          <p:cNvSpPr txBox="1">
            <a:spLocks noChangeArrowheads="1"/>
          </p:cNvSpPr>
          <p:nvPr/>
        </p:nvSpPr>
        <p:spPr bwMode="auto">
          <a:xfrm>
            <a:off x="7031038" y="2224088"/>
            <a:ext cx="1122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0000"/>
                </a:solidFill>
              </a:rPr>
              <a:t>Orlando</a:t>
            </a:r>
          </a:p>
        </p:txBody>
      </p:sp>
      <p:sp>
        <p:nvSpPr>
          <p:cNvPr id="37898" name="Text Box 12"/>
          <p:cNvSpPr txBox="1">
            <a:spLocks noChangeArrowheads="1"/>
          </p:cNvSpPr>
          <p:nvPr/>
        </p:nvSpPr>
        <p:spPr bwMode="auto">
          <a:xfrm>
            <a:off x="5951538" y="3178175"/>
            <a:ext cx="982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0000"/>
                </a:solidFill>
              </a:rPr>
              <a:t>Tampa</a:t>
            </a:r>
          </a:p>
        </p:txBody>
      </p:sp>
      <p:sp>
        <p:nvSpPr>
          <p:cNvPr id="37899" name="Text Box 13"/>
          <p:cNvSpPr txBox="1">
            <a:spLocks noChangeArrowheads="1"/>
          </p:cNvSpPr>
          <p:nvPr/>
        </p:nvSpPr>
        <p:spPr bwMode="auto">
          <a:xfrm>
            <a:off x="1895475" y="2968625"/>
            <a:ext cx="1820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i="1">
                <a:solidFill>
                  <a:srgbClr val="000000"/>
                </a:solidFill>
              </a:rPr>
              <a:t>Gulf of Mexico</a:t>
            </a:r>
          </a:p>
        </p:txBody>
      </p:sp>
      <p:sp>
        <p:nvSpPr>
          <p:cNvPr id="37900" name="Text Box 14"/>
          <p:cNvSpPr txBox="1">
            <a:spLocks noChangeArrowheads="1"/>
          </p:cNvSpPr>
          <p:nvPr/>
        </p:nvSpPr>
        <p:spPr bwMode="auto">
          <a:xfrm>
            <a:off x="6154738" y="3638550"/>
            <a:ext cx="1262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0000"/>
                </a:solidFill>
              </a:rPr>
              <a:t>FLORIDA</a:t>
            </a:r>
          </a:p>
        </p:txBody>
      </p:sp>
      <p:sp>
        <p:nvSpPr>
          <p:cNvPr id="37901" name="Text Box 15"/>
          <p:cNvSpPr txBox="1">
            <a:spLocks noChangeArrowheads="1"/>
          </p:cNvSpPr>
          <p:nvPr/>
        </p:nvSpPr>
        <p:spPr bwMode="auto">
          <a:xfrm>
            <a:off x="4725988" y="4324350"/>
            <a:ext cx="1541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0000"/>
                </a:solidFill>
              </a:rPr>
              <a:t>Fort Meyers</a:t>
            </a:r>
          </a:p>
        </p:txBody>
      </p:sp>
      <p:sp>
        <p:nvSpPr>
          <p:cNvPr id="37902" name="Text Box 16"/>
          <p:cNvSpPr txBox="1">
            <a:spLocks noChangeArrowheads="1"/>
          </p:cNvSpPr>
          <p:nvPr/>
        </p:nvSpPr>
        <p:spPr bwMode="auto">
          <a:xfrm>
            <a:off x="5710238" y="4868863"/>
            <a:ext cx="995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0000"/>
                </a:solidFill>
              </a:rPr>
              <a:t>Naples</a:t>
            </a:r>
          </a:p>
        </p:txBody>
      </p:sp>
      <p:sp>
        <p:nvSpPr>
          <p:cNvPr id="37903" name="Text Box 17"/>
          <p:cNvSpPr txBox="1">
            <a:spLocks noChangeArrowheads="1"/>
          </p:cNvSpPr>
          <p:nvPr/>
        </p:nvSpPr>
        <p:spPr bwMode="auto">
          <a:xfrm>
            <a:off x="7175500" y="4997450"/>
            <a:ext cx="893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0000"/>
                </a:solidFill>
              </a:rPr>
              <a:t>Miami</a:t>
            </a:r>
          </a:p>
        </p:txBody>
      </p:sp>
      <p:sp>
        <p:nvSpPr>
          <p:cNvPr id="37904" name="Text Box 18"/>
          <p:cNvSpPr txBox="1">
            <a:spLocks noChangeArrowheads="1"/>
          </p:cNvSpPr>
          <p:nvPr/>
        </p:nvSpPr>
        <p:spPr bwMode="auto">
          <a:xfrm>
            <a:off x="5988050" y="6278563"/>
            <a:ext cx="1274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0000"/>
                </a:solidFill>
              </a:rPr>
              <a:t>Key West</a:t>
            </a:r>
          </a:p>
        </p:txBody>
      </p:sp>
    </p:spTree>
    <p:extLst>
      <p:ext uri="{BB962C8B-B14F-4D97-AF65-F5344CB8AC3E}">
        <p14:creationId xmlns:p14="http://schemas.microsoft.com/office/powerpoint/2010/main" val="154625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4191000" cy="4953000"/>
          </a:xfrm>
        </p:spPr>
        <p:txBody>
          <a:bodyPr/>
          <a:lstStyle/>
          <a:p>
            <a:r>
              <a:rPr lang="en-US" dirty="0" smtClean="0"/>
              <a:t>The atmosphere is a thin layer of gases that surrounds the earth.</a:t>
            </a:r>
          </a:p>
          <a:p>
            <a:r>
              <a:rPr lang="en-US" dirty="0" smtClean="0"/>
              <a:t>The bottom layer, the </a:t>
            </a:r>
            <a:r>
              <a:rPr lang="en-US" dirty="0" smtClean="0">
                <a:solidFill>
                  <a:srgbClr val="FFFF00"/>
                </a:solidFill>
              </a:rPr>
              <a:t>troposphere</a:t>
            </a:r>
            <a:r>
              <a:rPr lang="en-US" dirty="0" smtClean="0"/>
              <a:t>, contains the air we breathe and every aspect of what we call weather.</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4</a:t>
            </a:fld>
            <a:endParaRPr lang="en-US" dirty="0"/>
          </a:p>
        </p:txBody>
      </p:sp>
      <p:sp>
        <p:nvSpPr>
          <p:cNvPr id="4" name="Title 3"/>
          <p:cNvSpPr>
            <a:spLocks noGrp="1"/>
          </p:cNvSpPr>
          <p:nvPr>
            <p:ph type="title"/>
          </p:nvPr>
        </p:nvSpPr>
        <p:spPr/>
        <p:txBody>
          <a:bodyPr/>
          <a:lstStyle/>
          <a:p>
            <a:r>
              <a:rPr lang="en-US" dirty="0" smtClean="0"/>
              <a:t>The Atmosphere</a:t>
            </a:r>
            <a:endParaRPr lang="en-US" dirty="0"/>
          </a:p>
        </p:txBody>
      </p:sp>
      <p:pic>
        <p:nvPicPr>
          <p:cNvPr id="5" name="Picture 6" descr="1502_temp_of_atmosphere"/>
          <p:cNvPicPr>
            <a:picLocks noChangeAspect="1" noChangeArrowheads="1"/>
          </p:cNvPicPr>
          <p:nvPr/>
        </p:nvPicPr>
        <p:blipFill>
          <a:blip r:embed="rId2" cstate="print"/>
          <a:srcRect/>
          <a:stretch>
            <a:fillRect/>
          </a:stretch>
        </p:blipFill>
        <p:spPr bwMode="auto">
          <a:xfrm>
            <a:off x="4637786" y="609600"/>
            <a:ext cx="4356100" cy="5844617"/>
          </a:xfrm>
          <a:prstGeom prst="rect">
            <a:avLst/>
          </a:prstGeom>
          <a:noFill/>
        </p:spPr>
      </p:pic>
    </p:spTree>
    <p:extLst>
      <p:ext uri="{BB962C8B-B14F-4D97-AF65-F5344CB8AC3E}">
        <p14:creationId xmlns:p14="http://schemas.microsoft.com/office/powerpoint/2010/main" val="47752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following passage is included in the IPCC Fifth Report:</a:t>
            </a:r>
          </a:p>
          <a:p>
            <a:pPr marL="365760" lvl="1" indent="0">
              <a:buNone/>
            </a:pPr>
            <a:r>
              <a:rPr lang="en-US" dirty="0" smtClean="0"/>
              <a:t>“It </a:t>
            </a:r>
            <a:r>
              <a:rPr lang="en-US" dirty="0"/>
              <a:t>is extremely likely that human activities have caused more than half of the observed increase in </a:t>
            </a:r>
            <a:r>
              <a:rPr lang="en-US" dirty="0" smtClean="0"/>
              <a:t>global average </a:t>
            </a:r>
            <a:r>
              <a:rPr lang="en-US" dirty="0"/>
              <a:t>surface temperature since the 1950s</a:t>
            </a:r>
            <a:r>
              <a:rPr lang="en-US" dirty="0" smtClean="0"/>
              <a:t>.”</a:t>
            </a:r>
          </a:p>
          <a:p>
            <a:r>
              <a:rPr lang="en-US" dirty="0" smtClean="0"/>
              <a:t>The evidence for this is found within the different isotopes of one of the atoms released by burning fossil fuels, carbon.</a:t>
            </a:r>
          </a:p>
          <a:p>
            <a:pPr marL="365760" lvl="1" indent="0">
              <a:buNone/>
            </a:pP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40</a:t>
            </a:fld>
            <a:endParaRPr lang="en-US" dirty="0"/>
          </a:p>
        </p:txBody>
      </p:sp>
      <p:sp>
        <p:nvSpPr>
          <p:cNvPr id="4" name="Title 3"/>
          <p:cNvSpPr>
            <a:spLocks noGrp="1"/>
          </p:cNvSpPr>
          <p:nvPr>
            <p:ph type="title"/>
          </p:nvPr>
        </p:nvSpPr>
        <p:spPr/>
        <p:txBody>
          <a:bodyPr/>
          <a:lstStyle/>
          <a:p>
            <a:r>
              <a:rPr lang="en-US" dirty="0" smtClean="0"/>
              <a:t>Did We Cause It?</a:t>
            </a:r>
            <a:endParaRPr lang="en-US" dirty="0"/>
          </a:p>
        </p:txBody>
      </p:sp>
    </p:spTree>
    <p:extLst>
      <p:ext uri="{BB962C8B-B14F-4D97-AF65-F5344CB8AC3E}">
        <p14:creationId xmlns:p14="http://schemas.microsoft.com/office/powerpoint/2010/main" val="198436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819400"/>
            <a:ext cx="8534400" cy="3810000"/>
          </a:xfrm>
        </p:spPr>
        <p:txBody>
          <a:bodyPr>
            <a:normAutofit fontScale="92500" lnSpcReduction="10000"/>
          </a:bodyPr>
          <a:lstStyle/>
          <a:p>
            <a:r>
              <a:rPr lang="en-US" dirty="0" smtClean="0"/>
              <a:t>Plants have a preference for absorbing the lighter isotope (carbon-12) while performing photosynthesis.</a:t>
            </a:r>
          </a:p>
          <a:p>
            <a:pPr lvl="1"/>
            <a:r>
              <a:rPr lang="en-US" dirty="0" smtClean="0"/>
              <a:t>Fossil </a:t>
            </a:r>
            <a:r>
              <a:rPr lang="en-US" smtClean="0"/>
              <a:t>fuels have </a:t>
            </a:r>
            <a:r>
              <a:rPr lang="en-US" dirty="0" smtClean="0"/>
              <a:t>similar ratios since they are derived from plants or algae.</a:t>
            </a:r>
          </a:p>
          <a:p>
            <a:r>
              <a:rPr lang="en-US" dirty="0" smtClean="0"/>
              <a:t>13C / 12C ratios began shrinking around the beginning of the industrial revolution.</a:t>
            </a:r>
          </a:p>
          <a:p>
            <a:pPr lvl="1"/>
            <a:r>
              <a:rPr lang="en-US" dirty="0" smtClean="0"/>
              <a:t>No other point in the data record shows ratios similar to what is currently in the atmosphere.</a:t>
            </a:r>
          </a:p>
          <a:p>
            <a:pPr lvl="1"/>
            <a:r>
              <a:rPr lang="en-US" dirty="0" smtClean="0"/>
              <a:t>This points to human created, or </a:t>
            </a:r>
            <a:r>
              <a:rPr lang="en-US" dirty="0" smtClean="0">
                <a:solidFill>
                  <a:srgbClr val="FFFF00"/>
                </a:solidFill>
              </a:rPr>
              <a:t>anthropogenic greenhouse gas </a:t>
            </a:r>
            <a:r>
              <a:rPr lang="en-US" dirty="0" smtClean="0"/>
              <a:t>emissions, as a major contributor to global warming.</a:t>
            </a:r>
          </a:p>
          <a:p>
            <a:pPr lvl="1"/>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41</a:t>
            </a:fld>
            <a:endParaRPr lang="en-US" dirty="0"/>
          </a:p>
        </p:txBody>
      </p:sp>
      <p:pic>
        <p:nvPicPr>
          <p:cNvPr id="20482" name="Picture 2" descr="http://wordpress.mrreid.org/wp-content/uploads/2011/03/carbon-isotop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1000"/>
            <a:ext cx="4876800" cy="236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7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5029200" cy="4953000"/>
          </a:xfrm>
        </p:spPr>
        <p:txBody>
          <a:bodyPr>
            <a:normAutofit lnSpcReduction="10000"/>
          </a:bodyPr>
          <a:lstStyle/>
          <a:p>
            <a:r>
              <a:rPr lang="en-US" dirty="0" smtClean="0"/>
              <a:t>A survey </a:t>
            </a:r>
            <a:r>
              <a:rPr lang="en-US" dirty="0"/>
              <a:t>was taken in 2004 of 928 abstracts of peer-reviewed papers relating to climate change.</a:t>
            </a:r>
          </a:p>
          <a:p>
            <a:pPr lvl="1"/>
            <a:r>
              <a:rPr lang="en-US" dirty="0"/>
              <a:t>None disagreed with the IPCC </a:t>
            </a:r>
            <a:r>
              <a:rPr lang="en-US" dirty="0" smtClean="0"/>
              <a:t>conclusions.</a:t>
            </a:r>
            <a:endParaRPr lang="en-US" dirty="0"/>
          </a:p>
          <a:p>
            <a:r>
              <a:rPr lang="en-US" dirty="0" smtClean="0"/>
              <a:t>A different survey was taken </a:t>
            </a:r>
            <a:r>
              <a:rPr lang="en-US" dirty="0"/>
              <a:t>in 2009 of 3,146 Earth Scientists (defined as publishing more than half of their peer-reviewed papers on climate change)</a:t>
            </a:r>
          </a:p>
          <a:p>
            <a:pPr lvl="1"/>
            <a:r>
              <a:rPr lang="en-US" dirty="0"/>
              <a:t>97% agree with the IPCC </a:t>
            </a:r>
            <a:r>
              <a:rPr lang="en-US" dirty="0" smtClean="0"/>
              <a:t>conclusions.</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42</a:t>
            </a:fld>
            <a:endParaRPr lang="en-US" dirty="0"/>
          </a:p>
        </p:txBody>
      </p:sp>
      <p:sp>
        <p:nvSpPr>
          <p:cNvPr id="4" name="Title 3"/>
          <p:cNvSpPr>
            <a:spLocks noGrp="1"/>
          </p:cNvSpPr>
          <p:nvPr>
            <p:ph type="title"/>
          </p:nvPr>
        </p:nvSpPr>
        <p:spPr/>
        <p:txBody>
          <a:bodyPr/>
          <a:lstStyle/>
          <a:p>
            <a:r>
              <a:rPr lang="en-US" dirty="0" smtClean="0"/>
              <a:t>Scientific Consensus?</a:t>
            </a:r>
            <a:endParaRPr lang="en-US" dirty="0"/>
          </a:p>
        </p:txBody>
      </p:sp>
      <p:pic>
        <p:nvPicPr>
          <p:cNvPr id="22530" name="Picture 2" descr="File:Climate science opinio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160" y="2057400"/>
            <a:ext cx="3512436"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76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hidden="1"/>
          <p:cNvSpPr>
            <a:spLocks noGrp="1" noChangeArrowheads="1"/>
          </p:cNvSpPr>
          <p:nvPr>
            <p:ph type="title"/>
          </p:nvPr>
        </p:nvSpPr>
        <p:spPr/>
        <p:txBody>
          <a:bodyPr/>
          <a:lstStyle/>
          <a:p>
            <a:pPr eaLnBrk="1" hangingPunct="1"/>
            <a:endParaRPr lang="en-US" altLang="en-US" smtClean="0"/>
          </a:p>
        </p:txBody>
      </p:sp>
      <p:sp>
        <p:nvSpPr>
          <p:cNvPr id="28675" name="Rectangle 3"/>
          <p:cNvSpPr>
            <a:spLocks noChangeArrowheads="1"/>
          </p:cNvSpPr>
          <p:nvPr/>
        </p:nvSpPr>
        <p:spPr bwMode="auto">
          <a:xfrm>
            <a:off x="7843838" y="6584950"/>
            <a:ext cx="13001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b="1"/>
              <a:t>Fig. 19-7, p. 507</a:t>
            </a:r>
          </a:p>
        </p:txBody>
      </p:sp>
      <p:sp>
        <p:nvSpPr>
          <p:cNvPr id="28676" name="Text Box 4"/>
          <p:cNvSpPr txBox="1">
            <a:spLocks noChangeArrowheads="1"/>
          </p:cNvSpPr>
          <p:nvPr/>
        </p:nvSpPr>
        <p:spPr bwMode="auto">
          <a:xfrm>
            <a:off x="8077200" y="6324600"/>
            <a:ext cx="1047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8040"/>
                </a:solidFill>
              </a:rPr>
              <a:t>Stepped Art</a:t>
            </a:r>
          </a:p>
        </p:txBody>
      </p:sp>
      <p:pic>
        <p:nvPicPr>
          <p:cNvPr id="237573" name="Picture 5" descr="1907 copy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5" y="561975"/>
            <a:ext cx="2851150" cy="598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4" name="Picture 6" descr="1907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75" y="515938"/>
            <a:ext cx="2940050" cy="598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5" name="Picture 7" descr="19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75" y="588963"/>
            <a:ext cx="2851150" cy="598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Box 1"/>
          <p:cNvSpPr txBox="1">
            <a:spLocks noChangeArrowheads="1"/>
          </p:cNvSpPr>
          <p:nvPr/>
        </p:nvSpPr>
        <p:spPr bwMode="auto">
          <a:xfrm>
            <a:off x="152400" y="152400"/>
            <a:ext cx="891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Projected Effects of Global Warming and Resulting Changes in Global Climate</a:t>
            </a:r>
          </a:p>
        </p:txBody>
      </p:sp>
    </p:spTree>
    <p:extLst>
      <p:ext uri="{BB962C8B-B14F-4D97-AF65-F5344CB8AC3E}">
        <p14:creationId xmlns:p14="http://schemas.microsoft.com/office/powerpoint/2010/main" val="428648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75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75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7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long-term, the least expensive solutions involve the </a:t>
            </a:r>
            <a:r>
              <a:rPr lang="en-US" u="sng" dirty="0" smtClean="0"/>
              <a:t>prevention</a:t>
            </a:r>
            <a:r>
              <a:rPr lang="en-US" dirty="0" smtClean="0"/>
              <a:t> of greenhouse gas emissions.</a:t>
            </a:r>
          </a:p>
          <a:p>
            <a:pPr lvl="1"/>
            <a:r>
              <a:rPr lang="en-US" dirty="0" smtClean="0"/>
              <a:t>Decreasing fossil fuel consumption.</a:t>
            </a:r>
          </a:p>
          <a:p>
            <a:pPr lvl="1"/>
            <a:r>
              <a:rPr lang="en-US" dirty="0" smtClean="0"/>
              <a:t>Improve energy efficiency.</a:t>
            </a:r>
          </a:p>
          <a:p>
            <a:pPr lvl="1"/>
            <a:r>
              <a:rPr lang="en-US" dirty="0" smtClean="0"/>
              <a:t>Reduce deforestation.</a:t>
            </a:r>
          </a:p>
          <a:p>
            <a:pPr lvl="1"/>
            <a:r>
              <a:rPr lang="en-US" dirty="0" smtClean="0"/>
              <a:t>Reduce agricultural practices known to release greenhouse gases.</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44</a:t>
            </a:fld>
            <a:endParaRPr lang="en-US" dirty="0"/>
          </a:p>
        </p:txBody>
      </p:sp>
      <p:sp>
        <p:nvSpPr>
          <p:cNvPr id="4" name="Title 3"/>
          <p:cNvSpPr>
            <a:spLocks noGrp="1"/>
          </p:cNvSpPr>
          <p:nvPr>
            <p:ph type="title"/>
          </p:nvPr>
        </p:nvSpPr>
        <p:spPr/>
        <p:txBody>
          <a:bodyPr/>
          <a:lstStyle/>
          <a:p>
            <a:r>
              <a:rPr lang="en-US" dirty="0" smtClean="0"/>
              <a:t>Solutions</a:t>
            </a:r>
            <a:endParaRPr lang="en-US" dirty="0"/>
          </a:p>
        </p:txBody>
      </p:sp>
    </p:spTree>
    <p:extLst>
      <p:ext uri="{BB962C8B-B14F-4D97-AF65-F5344CB8AC3E}">
        <p14:creationId xmlns:p14="http://schemas.microsoft.com/office/powerpoint/2010/main" val="164046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995363" y="1066800"/>
            <a:ext cx="7162800" cy="5562600"/>
          </a:xfrm>
          <a:prstGeom prst="rect">
            <a:avLst/>
          </a:prstGeom>
          <a:solidFill>
            <a:srgbClr val="F7E7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57347" name="Picture1" descr="1913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76200"/>
            <a:ext cx="396081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4" hidden="1"/>
          <p:cNvSpPr>
            <a:spLocks noGrp="1" noChangeArrowheads="1"/>
          </p:cNvSpPr>
          <p:nvPr>
            <p:ph type="title"/>
          </p:nvPr>
        </p:nvSpPr>
        <p:spPr/>
        <p:txBody>
          <a:bodyPr/>
          <a:lstStyle/>
          <a:p>
            <a:pPr eaLnBrk="1" hangingPunct="1"/>
            <a:endParaRPr lang="en-US" altLang="en-US" smtClean="0"/>
          </a:p>
        </p:txBody>
      </p:sp>
      <p:sp>
        <p:nvSpPr>
          <p:cNvPr id="57349" name="Rectangle 5"/>
          <p:cNvSpPr>
            <a:spLocks noChangeArrowheads="1"/>
          </p:cNvSpPr>
          <p:nvPr/>
        </p:nvSpPr>
        <p:spPr bwMode="auto">
          <a:xfrm>
            <a:off x="7759700" y="6584950"/>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b="1"/>
              <a:t>Fig. 19-13, p. 515</a:t>
            </a:r>
          </a:p>
        </p:txBody>
      </p:sp>
      <p:sp>
        <p:nvSpPr>
          <p:cNvPr id="57350" name="Text Box 6"/>
          <p:cNvSpPr txBox="1">
            <a:spLocks noChangeArrowheads="1"/>
          </p:cNvSpPr>
          <p:nvPr/>
        </p:nvSpPr>
        <p:spPr bwMode="auto">
          <a:xfrm>
            <a:off x="2817813" y="457200"/>
            <a:ext cx="2087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9DB680"/>
                </a:solidFill>
              </a:rPr>
              <a:t>SOLUTIONS</a:t>
            </a:r>
          </a:p>
        </p:txBody>
      </p:sp>
      <p:sp>
        <p:nvSpPr>
          <p:cNvPr id="57351" name="Text Box 7"/>
          <p:cNvSpPr txBox="1">
            <a:spLocks noChangeArrowheads="1"/>
          </p:cNvSpPr>
          <p:nvPr/>
        </p:nvSpPr>
        <p:spPr bwMode="auto">
          <a:xfrm>
            <a:off x="3416300" y="927100"/>
            <a:ext cx="1998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FFFFFF"/>
                </a:solidFill>
              </a:rPr>
              <a:t>Global Warming</a:t>
            </a:r>
          </a:p>
        </p:txBody>
      </p:sp>
      <p:sp>
        <p:nvSpPr>
          <p:cNvPr id="57352" name="Text Box 8"/>
          <p:cNvSpPr txBox="1">
            <a:spLocks noChangeArrowheads="1"/>
          </p:cNvSpPr>
          <p:nvPr/>
        </p:nvSpPr>
        <p:spPr bwMode="auto">
          <a:xfrm>
            <a:off x="1092200" y="1314450"/>
            <a:ext cx="1998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800" b="1">
                <a:solidFill>
                  <a:srgbClr val="003B6B"/>
                </a:solidFill>
              </a:rPr>
              <a:t>Prevention</a:t>
            </a:r>
            <a:endParaRPr lang="en-US" altLang="en-US" sz="1800" b="1">
              <a:solidFill>
                <a:srgbClr val="003B6B"/>
              </a:solidFill>
            </a:endParaRPr>
          </a:p>
        </p:txBody>
      </p:sp>
      <p:sp>
        <p:nvSpPr>
          <p:cNvPr id="57353" name="Text Box 9"/>
          <p:cNvSpPr txBox="1">
            <a:spLocks noChangeArrowheads="1"/>
          </p:cNvSpPr>
          <p:nvPr/>
        </p:nvSpPr>
        <p:spPr bwMode="auto">
          <a:xfrm>
            <a:off x="5278438" y="1298575"/>
            <a:ext cx="152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800" b="1">
                <a:solidFill>
                  <a:srgbClr val="003B6B"/>
                </a:solidFill>
              </a:rPr>
              <a:t>Cleanup</a:t>
            </a:r>
            <a:endParaRPr lang="en-US" altLang="en-US" sz="1800" b="1">
              <a:solidFill>
                <a:srgbClr val="003B6B"/>
              </a:solidFill>
            </a:endParaRPr>
          </a:p>
        </p:txBody>
      </p:sp>
      <p:sp>
        <p:nvSpPr>
          <p:cNvPr id="57354" name="Text Box 10"/>
          <p:cNvSpPr txBox="1">
            <a:spLocks noChangeArrowheads="1"/>
          </p:cNvSpPr>
          <p:nvPr/>
        </p:nvSpPr>
        <p:spPr bwMode="auto">
          <a:xfrm>
            <a:off x="1066800" y="1581150"/>
            <a:ext cx="2214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Cut fossil fuel use (especially coal)</a:t>
            </a:r>
          </a:p>
        </p:txBody>
      </p:sp>
      <p:sp>
        <p:nvSpPr>
          <p:cNvPr id="57355" name="Text Box 11"/>
          <p:cNvSpPr txBox="1">
            <a:spLocks noChangeArrowheads="1"/>
          </p:cNvSpPr>
          <p:nvPr/>
        </p:nvSpPr>
        <p:spPr bwMode="auto">
          <a:xfrm>
            <a:off x="5278438" y="1581150"/>
            <a:ext cx="27987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Remove CO</a:t>
            </a:r>
            <a:r>
              <a:rPr lang="en-US" altLang="en-US" sz="1600" b="1" baseline="-25000">
                <a:solidFill>
                  <a:srgbClr val="000000"/>
                </a:solidFill>
              </a:rPr>
              <a:t>2</a:t>
            </a:r>
            <a:r>
              <a:rPr lang="en-US" altLang="en-US" sz="1600" b="1">
                <a:solidFill>
                  <a:srgbClr val="000000"/>
                </a:solidFill>
              </a:rPr>
              <a:t> from smokestack and vehicle emissions</a:t>
            </a:r>
          </a:p>
        </p:txBody>
      </p:sp>
      <p:sp>
        <p:nvSpPr>
          <p:cNvPr id="57356" name="Text Box 12"/>
          <p:cNvSpPr txBox="1">
            <a:spLocks noChangeArrowheads="1"/>
          </p:cNvSpPr>
          <p:nvPr/>
        </p:nvSpPr>
        <p:spPr bwMode="auto">
          <a:xfrm>
            <a:off x="1066800" y="2178050"/>
            <a:ext cx="320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Shift from coal to natural gas</a:t>
            </a:r>
          </a:p>
        </p:txBody>
      </p:sp>
      <p:sp>
        <p:nvSpPr>
          <p:cNvPr id="57357" name="Text Box 13"/>
          <p:cNvSpPr txBox="1">
            <a:spLocks noChangeArrowheads="1"/>
          </p:cNvSpPr>
          <p:nvPr/>
        </p:nvSpPr>
        <p:spPr bwMode="auto">
          <a:xfrm>
            <a:off x="5278438" y="2270125"/>
            <a:ext cx="2798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Store (sequester) CO</a:t>
            </a:r>
            <a:r>
              <a:rPr lang="en-US" altLang="en-US" sz="1600" b="1" baseline="-25000">
                <a:solidFill>
                  <a:srgbClr val="000000"/>
                </a:solidFill>
              </a:rPr>
              <a:t>2</a:t>
            </a:r>
            <a:r>
              <a:rPr lang="en-US" altLang="en-US" sz="1600" b="1">
                <a:solidFill>
                  <a:srgbClr val="000000"/>
                </a:solidFill>
              </a:rPr>
              <a:t> by planting trees</a:t>
            </a:r>
          </a:p>
        </p:txBody>
      </p:sp>
      <p:sp>
        <p:nvSpPr>
          <p:cNvPr id="57358" name="Text Box 14"/>
          <p:cNvSpPr txBox="1">
            <a:spLocks noChangeArrowheads="1"/>
          </p:cNvSpPr>
          <p:nvPr/>
        </p:nvSpPr>
        <p:spPr bwMode="auto">
          <a:xfrm>
            <a:off x="1066800" y="2536825"/>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Improve energy efficiency</a:t>
            </a:r>
          </a:p>
        </p:txBody>
      </p:sp>
      <p:sp>
        <p:nvSpPr>
          <p:cNvPr id="57359" name="Text Box 15"/>
          <p:cNvSpPr txBox="1">
            <a:spLocks noChangeArrowheads="1"/>
          </p:cNvSpPr>
          <p:nvPr/>
        </p:nvSpPr>
        <p:spPr bwMode="auto">
          <a:xfrm>
            <a:off x="5278438" y="2762250"/>
            <a:ext cx="3027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Sequester CO</a:t>
            </a:r>
            <a:r>
              <a:rPr lang="en-US" altLang="en-US" sz="1600" b="1" baseline="-25000">
                <a:solidFill>
                  <a:srgbClr val="000000"/>
                </a:solidFill>
              </a:rPr>
              <a:t>2</a:t>
            </a:r>
            <a:r>
              <a:rPr lang="en-US" altLang="en-US" sz="1600" b="1">
                <a:solidFill>
                  <a:srgbClr val="000000"/>
                </a:solidFill>
              </a:rPr>
              <a:t> deep underground (with no leaks allowed)</a:t>
            </a:r>
          </a:p>
        </p:txBody>
      </p:sp>
      <p:sp>
        <p:nvSpPr>
          <p:cNvPr id="57360" name="Text Box 16"/>
          <p:cNvSpPr txBox="1">
            <a:spLocks noChangeArrowheads="1"/>
          </p:cNvSpPr>
          <p:nvPr/>
        </p:nvSpPr>
        <p:spPr bwMode="auto">
          <a:xfrm>
            <a:off x="1066800" y="2925763"/>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Shift to renewable energy resources</a:t>
            </a:r>
          </a:p>
        </p:txBody>
      </p:sp>
      <p:sp>
        <p:nvSpPr>
          <p:cNvPr id="57361" name="Text Box 17"/>
          <p:cNvSpPr txBox="1">
            <a:spLocks noChangeArrowheads="1"/>
          </p:cNvSpPr>
          <p:nvPr/>
        </p:nvSpPr>
        <p:spPr bwMode="auto">
          <a:xfrm>
            <a:off x="1066800" y="3489325"/>
            <a:ext cx="2743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Transfer energy efficiency and renewable energy technologies to developing countries</a:t>
            </a:r>
          </a:p>
        </p:txBody>
      </p:sp>
      <p:sp>
        <p:nvSpPr>
          <p:cNvPr id="57362" name="Text Box 18"/>
          <p:cNvSpPr txBox="1">
            <a:spLocks noChangeArrowheads="1"/>
          </p:cNvSpPr>
          <p:nvPr/>
        </p:nvSpPr>
        <p:spPr bwMode="auto">
          <a:xfrm>
            <a:off x="5278438" y="3490913"/>
            <a:ext cx="2951162"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Sequester CO</a:t>
            </a:r>
            <a:r>
              <a:rPr lang="en-US" altLang="en-US" sz="1600" b="1" baseline="-25000">
                <a:solidFill>
                  <a:srgbClr val="000000"/>
                </a:solidFill>
              </a:rPr>
              <a:t>2</a:t>
            </a:r>
            <a:r>
              <a:rPr lang="en-US" altLang="en-US" sz="1600" b="1">
                <a:solidFill>
                  <a:srgbClr val="000000"/>
                </a:solidFill>
              </a:rPr>
              <a:t> in soil by using no-till cultivation and taking cropland out of production</a:t>
            </a:r>
          </a:p>
        </p:txBody>
      </p:sp>
      <p:sp>
        <p:nvSpPr>
          <p:cNvPr id="57363" name="Text Box 19"/>
          <p:cNvSpPr txBox="1">
            <a:spLocks noChangeArrowheads="1"/>
          </p:cNvSpPr>
          <p:nvPr/>
        </p:nvSpPr>
        <p:spPr bwMode="auto">
          <a:xfrm>
            <a:off x="1066800" y="4495800"/>
            <a:ext cx="254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Reduce deforestation</a:t>
            </a:r>
          </a:p>
        </p:txBody>
      </p:sp>
      <p:sp>
        <p:nvSpPr>
          <p:cNvPr id="57364" name="Text Box 20"/>
          <p:cNvSpPr txBox="1">
            <a:spLocks noChangeArrowheads="1"/>
          </p:cNvSpPr>
          <p:nvPr/>
        </p:nvSpPr>
        <p:spPr bwMode="auto">
          <a:xfrm>
            <a:off x="5278438" y="4522788"/>
            <a:ext cx="28749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Sequester CO</a:t>
            </a:r>
            <a:r>
              <a:rPr lang="en-US" altLang="en-US" sz="1600" b="1" baseline="-25000">
                <a:solidFill>
                  <a:srgbClr val="000000"/>
                </a:solidFill>
              </a:rPr>
              <a:t>2</a:t>
            </a:r>
            <a:r>
              <a:rPr lang="en-US" altLang="en-US" sz="1600" b="1">
                <a:solidFill>
                  <a:srgbClr val="000000"/>
                </a:solidFill>
              </a:rPr>
              <a:t> in the deep ocean (with no leaks allowed)</a:t>
            </a:r>
          </a:p>
        </p:txBody>
      </p:sp>
      <p:sp>
        <p:nvSpPr>
          <p:cNvPr id="57365" name="Text Box 21"/>
          <p:cNvSpPr txBox="1">
            <a:spLocks noChangeArrowheads="1"/>
          </p:cNvSpPr>
          <p:nvPr/>
        </p:nvSpPr>
        <p:spPr bwMode="auto">
          <a:xfrm>
            <a:off x="1066800" y="4876800"/>
            <a:ext cx="2895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Use more sustainable agriculture and forestry</a:t>
            </a:r>
          </a:p>
        </p:txBody>
      </p:sp>
      <p:sp>
        <p:nvSpPr>
          <p:cNvPr id="57366" name="Text Box 22"/>
          <p:cNvSpPr txBox="1">
            <a:spLocks noChangeArrowheads="1"/>
          </p:cNvSpPr>
          <p:nvPr/>
        </p:nvSpPr>
        <p:spPr bwMode="auto">
          <a:xfrm>
            <a:off x="5278438" y="5280025"/>
            <a:ext cx="28749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Repair leaky natural gas pipelines and facilities</a:t>
            </a:r>
          </a:p>
        </p:txBody>
      </p:sp>
      <p:sp>
        <p:nvSpPr>
          <p:cNvPr id="57367" name="Text Box 23"/>
          <p:cNvSpPr txBox="1">
            <a:spLocks noChangeArrowheads="1"/>
          </p:cNvSpPr>
          <p:nvPr/>
        </p:nvSpPr>
        <p:spPr bwMode="auto">
          <a:xfrm>
            <a:off x="1066800" y="5537200"/>
            <a:ext cx="227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Limit urban sprawl</a:t>
            </a:r>
          </a:p>
        </p:txBody>
      </p:sp>
      <p:sp>
        <p:nvSpPr>
          <p:cNvPr id="57368" name="Text Box 24"/>
          <p:cNvSpPr txBox="1">
            <a:spLocks noChangeArrowheads="1"/>
          </p:cNvSpPr>
          <p:nvPr/>
        </p:nvSpPr>
        <p:spPr bwMode="auto">
          <a:xfrm>
            <a:off x="1066800" y="5889625"/>
            <a:ext cx="1960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Reduce poverty</a:t>
            </a:r>
          </a:p>
        </p:txBody>
      </p:sp>
      <p:sp>
        <p:nvSpPr>
          <p:cNvPr id="57369" name="Text Box 25"/>
          <p:cNvSpPr txBox="1">
            <a:spLocks noChangeArrowheads="1"/>
          </p:cNvSpPr>
          <p:nvPr/>
        </p:nvSpPr>
        <p:spPr bwMode="auto">
          <a:xfrm>
            <a:off x="5278438" y="5813425"/>
            <a:ext cx="2874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Use animal feeds that reduce CH</a:t>
            </a:r>
            <a:r>
              <a:rPr lang="en-US" altLang="en-US" sz="1600" b="1" baseline="-25000">
                <a:solidFill>
                  <a:srgbClr val="000000"/>
                </a:solidFill>
              </a:rPr>
              <a:t>4</a:t>
            </a:r>
            <a:r>
              <a:rPr lang="en-US" altLang="en-US" sz="1600" b="1">
                <a:solidFill>
                  <a:srgbClr val="000000"/>
                </a:solidFill>
              </a:rPr>
              <a:t> emissions from cows (belching)</a:t>
            </a:r>
          </a:p>
        </p:txBody>
      </p:sp>
      <p:sp>
        <p:nvSpPr>
          <p:cNvPr id="57370" name="Text Box 26"/>
          <p:cNvSpPr txBox="1">
            <a:spLocks noChangeArrowheads="1"/>
          </p:cNvSpPr>
          <p:nvPr/>
        </p:nvSpPr>
        <p:spPr bwMode="auto">
          <a:xfrm>
            <a:off x="1066800" y="6215063"/>
            <a:ext cx="2514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Slow population growth</a:t>
            </a:r>
          </a:p>
        </p:txBody>
      </p:sp>
    </p:spTree>
    <p:extLst>
      <p:ext uri="{BB962C8B-B14F-4D97-AF65-F5344CB8AC3E}">
        <p14:creationId xmlns:p14="http://schemas.microsoft.com/office/powerpoint/2010/main" val="342466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534400" cy="5715000"/>
          </a:xfrm>
        </p:spPr>
        <p:txBody>
          <a:bodyPr>
            <a:normAutofit/>
          </a:bodyPr>
          <a:lstStyle/>
          <a:p>
            <a:r>
              <a:rPr lang="en-US" dirty="0" smtClean="0"/>
              <a:t>Both animal and plant agriculture have major impacts on global warming.</a:t>
            </a:r>
          </a:p>
          <a:p>
            <a:pPr lvl="1"/>
            <a:r>
              <a:rPr lang="en-US" dirty="0" smtClean="0"/>
              <a:t>Deforestation leads to carbon dioxide release.</a:t>
            </a:r>
          </a:p>
          <a:p>
            <a:pPr lvl="1"/>
            <a:r>
              <a:rPr lang="en-US" dirty="0" smtClean="0"/>
              <a:t>Flooding of rice fields </a:t>
            </a:r>
            <a:br>
              <a:rPr lang="en-US" dirty="0" smtClean="0"/>
            </a:br>
            <a:r>
              <a:rPr lang="en-US" dirty="0" smtClean="0"/>
              <a:t>leads to methane production </a:t>
            </a:r>
            <a:br>
              <a:rPr lang="en-US" dirty="0" smtClean="0"/>
            </a:br>
            <a:r>
              <a:rPr lang="en-US" dirty="0" smtClean="0"/>
              <a:t>and release by bacteria.</a:t>
            </a:r>
          </a:p>
          <a:p>
            <a:pPr lvl="1"/>
            <a:r>
              <a:rPr lang="en-US" dirty="0" smtClean="0"/>
              <a:t>Cattle release large amounts of </a:t>
            </a:r>
            <a:br>
              <a:rPr lang="en-US" dirty="0" smtClean="0"/>
            </a:br>
            <a:r>
              <a:rPr lang="en-US" dirty="0" smtClean="0"/>
              <a:t>methane through their digestive </a:t>
            </a:r>
            <a:br>
              <a:rPr lang="en-US" dirty="0" smtClean="0"/>
            </a:br>
            <a:r>
              <a:rPr lang="en-US" dirty="0" smtClean="0"/>
              <a:t>processes.</a:t>
            </a:r>
          </a:p>
          <a:p>
            <a:pPr lvl="2"/>
            <a:r>
              <a:rPr lang="en-US" dirty="0" smtClean="0"/>
              <a:t>35-40% of total global </a:t>
            </a:r>
            <a:br>
              <a:rPr lang="en-US" dirty="0" smtClean="0"/>
            </a:br>
            <a:r>
              <a:rPr lang="en-US" dirty="0" smtClean="0"/>
              <a:t>methane release!</a:t>
            </a:r>
          </a:p>
          <a:p>
            <a:pPr lvl="1"/>
            <a:r>
              <a:rPr lang="en-US" dirty="0" smtClean="0"/>
              <a:t>Nitrous oxide is released </a:t>
            </a:r>
            <a:br>
              <a:rPr lang="en-US" dirty="0" smtClean="0"/>
            </a:br>
            <a:r>
              <a:rPr lang="en-US" dirty="0" smtClean="0"/>
              <a:t>by fertilizer application.</a:t>
            </a:r>
          </a:p>
          <a:p>
            <a:pPr lvl="1"/>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46</a:t>
            </a:fld>
            <a:endParaRPr lang="en-US" dirty="0"/>
          </a:p>
        </p:txBody>
      </p:sp>
      <p:pic>
        <p:nvPicPr>
          <p:cNvPr id="23554" name="Picture 2" descr="Cow Backpacks Trap Methane 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953768"/>
            <a:ext cx="3200400" cy="26060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86400" y="4559809"/>
            <a:ext cx="3200400" cy="1200329"/>
          </a:xfrm>
          <a:prstGeom prst="rect">
            <a:avLst/>
          </a:prstGeom>
          <a:noFill/>
        </p:spPr>
        <p:txBody>
          <a:bodyPr wrap="square" rtlCol="0">
            <a:spAutoFit/>
          </a:bodyPr>
          <a:lstStyle/>
          <a:p>
            <a:r>
              <a:rPr lang="en-US" sz="1800" dirty="0" smtClean="0">
                <a:latin typeface="+mj-lt"/>
              </a:rPr>
              <a:t>A gas-catching backpack used by researchers measured 800-1000L of emissions from an average cow per day.</a:t>
            </a:r>
            <a:endParaRPr lang="en-US" sz="1800" dirty="0">
              <a:latin typeface="+mj-lt"/>
            </a:endParaRPr>
          </a:p>
        </p:txBody>
      </p:sp>
    </p:spTree>
    <p:extLst>
      <p:ext uri="{BB962C8B-B14F-4D97-AF65-F5344CB8AC3E}">
        <p14:creationId xmlns:p14="http://schemas.microsoft.com/office/powerpoint/2010/main" val="395804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8534400" cy="5715000"/>
          </a:xfrm>
        </p:spPr>
        <p:txBody>
          <a:bodyPr/>
          <a:lstStyle/>
          <a:p>
            <a:r>
              <a:rPr lang="en-US" dirty="0" smtClean="0">
                <a:solidFill>
                  <a:srgbClr val="FFFF00"/>
                </a:solidFill>
              </a:rPr>
              <a:t>Carbon sequestration </a:t>
            </a:r>
            <a:r>
              <a:rPr lang="en-US" dirty="0" smtClean="0"/>
              <a:t>is the removal and storing of carbon dioxide from the atmosphere.</a:t>
            </a:r>
          </a:p>
          <a:p>
            <a:r>
              <a:rPr lang="en-US" dirty="0" smtClean="0"/>
              <a:t>Sequestration can be accomplished biologically, through the use of living organisms.</a:t>
            </a:r>
          </a:p>
          <a:p>
            <a:pPr lvl="1"/>
            <a:r>
              <a:rPr lang="en-US" dirty="0"/>
              <a:t>Iron fertilization of </a:t>
            </a:r>
            <a:r>
              <a:rPr lang="en-US" dirty="0" smtClean="0"/>
              <a:t/>
            </a:r>
            <a:br>
              <a:rPr lang="en-US" dirty="0" smtClean="0"/>
            </a:br>
            <a:r>
              <a:rPr lang="en-US" dirty="0" smtClean="0"/>
              <a:t>the </a:t>
            </a:r>
            <a:r>
              <a:rPr lang="en-US" dirty="0"/>
              <a:t>ocean, which </a:t>
            </a:r>
            <a:r>
              <a:rPr lang="en-US" dirty="0" smtClean="0"/>
              <a:t/>
            </a:r>
            <a:br>
              <a:rPr lang="en-US" dirty="0" smtClean="0"/>
            </a:br>
            <a:r>
              <a:rPr lang="en-US" dirty="0" smtClean="0"/>
              <a:t>would </a:t>
            </a:r>
            <a:r>
              <a:rPr lang="en-US" dirty="0"/>
              <a:t>encourage </a:t>
            </a:r>
            <a:r>
              <a:rPr lang="en-US" dirty="0" smtClean="0"/>
              <a:t/>
            </a:r>
            <a:br>
              <a:rPr lang="en-US" dirty="0" smtClean="0"/>
            </a:br>
            <a:r>
              <a:rPr lang="en-US" dirty="0" smtClean="0"/>
              <a:t>algae </a:t>
            </a:r>
            <a:r>
              <a:rPr lang="en-US" dirty="0"/>
              <a:t>growth.</a:t>
            </a:r>
          </a:p>
          <a:p>
            <a:pPr lvl="1"/>
            <a:r>
              <a:rPr lang="en-US" dirty="0" smtClean="0"/>
              <a:t>Restoring bogs,</a:t>
            </a:r>
            <a:br>
              <a:rPr lang="en-US" dirty="0" smtClean="0"/>
            </a:br>
            <a:r>
              <a:rPr lang="en-US" dirty="0" smtClean="0"/>
              <a:t>forest, and </a:t>
            </a:r>
            <a:br>
              <a:rPr lang="en-US" dirty="0" smtClean="0"/>
            </a:br>
            <a:r>
              <a:rPr lang="en-US" dirty="0" smtClean="0"/>
              <a:t>wetlands can</a:t>
            </a:r>
            <a:br>
              <a:rPr lang="en-US" dirty="0" smtClean="0"/>
            </a:br>
            <a:r>
              <a:rPr lang="en-US" dirty="0" smtClean="0"/>
              <a:t>store carbon.</a:t>
            </a:r>
          </a:p>
        </p:txBody>
      </p:sp>
      <p:sp>
        <p:nvSpPr>
          <p:cNvPr id="3" name="Slide Number Placeholder 2"/>
          <p:cNvSpPr>
            <a:spLocks noGrp="1"/>
          </p:cNvSpPr>
          <p:nvPr>
            <p:ph type="sldNum" sz="quarter" idx="15"/>
          </p:nvPr>
        </p:nvSpPr>
        <p:spPr/>
        <p:txBody>
          <a:bodyPr/>
          <a:lstStyle/>
          <a:p>
            <a:fld id="{6B231638-9090-4C10-9727-D0CD5A531E03}" type="slidenum">
              <a:rPr lang="en-US" smtClean="0"/>
              <a:pPr/>
              <a:t>47</a:t>
            </a:fld>
            <a:endParaRPr lang="en-US" dirty="0"/>
          </a:p>
        </p:txBody>
      </p:sp>
      <p:pic>
        <p:nvPicPr>
          <p:cNvPr id="25604" name="Picture 4" descr="http://japanfocus.org/data/5_Experimental_reforestation_at_Ashio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4176" y="2126742"/>
            <a:ext cx="5105400" cy="3829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05200" y="5943600"/>
            <a:ext cx="5486400" cy="584775"/>
          </a:xfrm>
          <a:prstGeom prst="rect">
            <a:avLst/>
          </a:prstGeom>
          <a:noFill/>
        </p:spPr>
        <p:txBody>
          <a:bodyPr wrap="square" rtlCol="0">
            <a:spAutoFit/>
          </a:bodyPr>
          <a:lstStyle/>
          <a:p>
            <a:r>
              <a:rPr lang="en-US" sz="1600" dirty="0" smtClean="0">
                <a:latin typeface="+mj-lt"/>
              </a:rPr>
              <a:t>Experimental reforestation of the </a:t>
            </a:r>
            <a:r>
              <a:rPr lang="en-US" sz="1600" dirty="0" err="1" smtClean="0">
                <a:latin typeface="+mj-lt"/>
              </a:rPr>
              <a:t>Ashio</a:t>
            </a:r>
            <a:r>
              <a:rPr lang="en-US" sz="1600" dirty="0" smtClean="0">
                <a:latin typeface="+mj-lt"/>
              </a:rPr>
              <a:t> copper mine, Japan.  </a:t>
            </a:r>
            <a:br>
              <a:rPr lang="en-US" sz="1600" dirty="0" smtClean="0">
                <a:latin typeface="+mj-lt"/>
              </a:rPr>
            </a:br>
            <a:r>
              <a:rPr lang="en-US" sz="1600" dirty="0" smtClean="0">
                <a:latin typeface="+mj-lt"/>
              </a:rPr>
              <a:t>Photo by Robert </a:t>
            </a:r>
            <a:r>
              <a:rPr lang="en-US" sz="1600" dirty="0" err="1" smtClean="0">
                <a:latin typeface="+mj-lt"/>
              </a:rPr>
              <a:t>Stolz</a:t>
            </a:r>
            <a:r>
              <a:rPr lang="en-US" sz="1600" dirty="0" smtClean="0">
                <a:latin typeface="+mj-lt"/>
              </a:rPr>
              <a:t>, japanfocus.org</a:t>
            </a:r>
            <a:endParaRPr lang="en-US" sz="1600" dirty="0">
              <a:latin typeface="+mj-lt"/>
            </a:endParaRPr>
          </a:p>
        </p:txBody>
      </p:sp>
    </p:spTree>
    <p:extLst>
      <p:ext uri="{BB962C8B-B14F-4D97-AF65-F5344CB8AC3E}">
        <p14:creationId xmlns:p14="http://schemas.microsoft.com/office/powerpoint/2010/main" val="418814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534400" cy="5867400"/>
          </a:xfrm>
        </p:spPr>
        <p:txBody>
          <a:bodyPr/>
          <a:lstStyle/>
          <a:p>
            <a:r>
              <a:rPr lang="en-US" dirty="0" smtClean="0">
                <a:solidFill>
                  <a:srgbClr val="FFFF00"/>
                </a:solidFill>
              </a:rPr>
              <a:t>Carbon capture and storage </a:t>
            </a:r>
            <a:r>
              <a:rPr lang="en-US" dirty="0" smtClean="0"/>
              <a:t>is the process of capturing carbon dioxide produced from large point sources, such as coal-burning power plants and depositing it underground.</a:t>
            </a:r>
          </a:p>
          <a:p>
            <a:pPr lvl="1"/>
            <a:r>
              <a:rPr lang="en-US" dirty="0" smtClean="0"/>
              <a:t>This significantly increases the cost of electricity.</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48</a:t>
            </a:fld>
            <a:endParaRPr lang="en-US" dirty="0"/>
          </a:p>
        </p:txBody>
      </p:sp>
      <p:pic>
        <p:nvPicPr>
          <p:cNvPr id="26626" name="Picture 2" descr="http://www.captureready.com/userfiles/image/Capture%20Unit%20Picture/Bird's%20eye%20view%20in%20Scwarze%20Pumpe_Vattenf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398597"/>
            <a:ext cx="4191000" cy="37472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0" y="6145844"/>
            <a:ext cx="7543800" cy="646331"/>
          </a:xfrm>
          <a:prstGeom prst="rect">
            <a:avLst/>
          </a:prstGeom>
          <a:noFill/>
        </p:spPr>
        <p:txBody>
          <a:bodyPr wrap="square" rtlCol="0">
            <a:spAutoFit/>
          </a:bodyPr>
          <a:lstStyle/>
          <a:p>
            <a:r>
              <a:rPr lang="en-US" sz="1800" dirty="0" err="1" smtClean="0">
                <a:latin typeface="+mn-lt"/>
              </a:rPr>
              <a:t>Schwarze</a:t>
            </a:r>
            <a:r>
              <a:rPr lang="en-US" sz="1800" dirty="0" smtClean="0">
                <a:latin typeface="+mn-lt"/>
              </a:rPr>
              <a:t> </a:t>
            </a:r>
            <a:r>
              <a:rPr lang="en-US" sz="1800" dirty="0" err="1" smtClean="0">
                <a:latin typeface="+mn-lt"/>
              </a:rPr>
              <a:t>Pumpe</a:t>
            </a:r>
            <a:r>
              <a:rPr lang="en-US" sz="1800" dirty="0" smtClean="0">
                <a:latin typeface="+mn-lt"/>
              </a:rPr>
              <a:t> power station and carbon capture facility, </a:t>
            </a:r>
            <a:br>
              <a:rPr lang="en-US" sz="1800" dirty="0" smtClean="0">
                <a:latin typeface="+mn-lt"/>
              </a:rPr>
            </a:br>
            <a:r>
              <a:rPr lang="en-US" sz="1800" dirty="0" err="1" smtClean="0">
                <a:latin typeface="+mn-lt"/>
              </a:rPr>
              <a:t>Spremburg</a:t>
            </a:r>
            <a:r>
              <a:rPr lang="en-US" sz="1800" dirty="0" smtClean="0">
                <a:latin typeface="+mn-lt"/>
              </a:rPr>
              <a:t>, Germany.</a:t>
            </a:r>
            <a:endParaRPr lang="en-US" sz="1800" dirty="0">
              <a:latin typeface="+mn-lt"/>
            </a:endParaRPr>
          </a:p>
        </p:txBody>
      </p:sp>
    </p:spTree>
    <p:extLst>
      <p:ext uri="{BB962C8B-B14F-4D97-AF65-F5344CB8AC3E}">
        <p14:creationId xmlns:p14="http://schemas.microsoft.com/office/powerpoint/2010/main" val="40970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eaLnBrk="1" hangingPunct="1"/>
            <a:r>
              <a:rPr lang="en-US" altLang="en-US" smtClean="0"/>
              <a:t>What Can You Do? Reducing CO</a:t>
            </a:r>
            <a:r>
              <a:rPr lang="en-US" altLang="en-US" baseline="-25000" smtClean="0"/>
              <a:t>2</a:t>
            </a:r>
            <a:r>
              <a:rPr lang="en-US" altLang="en-US" smtClean="0"/>
              <a:t> Emissions</a:t>
            </a:r>
          </a:p>
        </p:txBody>
      </p:sp>
      <p:pic>
        <p:nvPicPr>
          <p:cNvPr id="68611" name="Picture 5" descr="19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1219200"/>
            <a:ext cx="55626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96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534400" cy="5791200"/>
          </a:xfrm>
        </p:spPr>
        <p:txBody>
          <a:bodyPr/>
          <a:lstStyle/>
          <a:p>
            <a:r>
              <a:rPr lang="en-US" dirty="0" smtClean="0"/>
              <a:t>Some of the infrared energy from the sun penetrates the atmosphere, warming the Earth’s surface.</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5</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485" y="1359408"/>
            <a:ext cx="6715125"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20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solidFill>
                  <a:srgbClr val="FFFF00"/>
                </a:solidFill>
              </a:rPr>
              <a:t>Geoengineering</a:t>
            </a:r>
            <a:r>
              <a:rPr lang="en-US" dirty="0">
                <a:solidFill>
                  <a:srgbClr val="FFFF00"/>
                </a:solidFill>
              </a:rPr>
              <a:t> </a:t>
            </a:r>
            <a:r>
              <a:rPr lang="en-US" dirty="0"/>
              <a:t>is the study of intentionally and artificially changing natural processes of the Earth.</a:t>
            </a:r>
          </a:p>
          <a:p>
            <a:r>
              <a:rPr lang="en-US" dirty="0" smtClean="0"/>
              <a:t>One idea is to combat warming </a:t>
            </a:r>
            <a:r>
              <a:rPr lang="en-US" dirty="0"/>
              <a:t>by blocking some of the sunlight entering the Earth’s atmosphere.</a:t>
            </a:r>
          </a:p>
          <a:p>
            <a:pPr lvl="1"/>
            <a:r>
              <a:rPr lang="en-US" dirty="0"/>
              <a:t>Inject sulfur dioxide </a:t>
            </a:r>
            <a:r>
              <a:rPr lang="en-US" dirty="0" smtClean="0"/>
              <a:t/>
            </a:r>
            <a:br>
              <a:rPr lang="en-US" dirty="0" smtClean="0"/>
            </a:br>
            <a:r>
              <a:rPr lang="en-US" dirty="0" smtClean="0"/>
              <a:t>or </a:t>
            </a:r>
            <a:r>
              <a:rPr lang="en-US" dirty="0"/>
              <a:t>particulate pollutants </a:t>
            </a:r>
            <a:r>
              <a:rPr lang="en-US" dirty="0" smtClean="0"/>
              <a:t/>
            </a:r>
            <a:br>
              <a:rPr lang="en-US" dirty="0" smtClean="0"/>
            </a:br>
            <a:r>
              <a:rPr lang="en-US" dirty="0" smtClean="0"/>
              <a:t>into </a:t>
            </a:r>
            <a:r>
              <a:rPr lang="en-US" dirty="0"/>
              <a:t>the stratosphere.</a:t>
            </a:r>
          </a:p>
          <a:p>
            <a:pPr lvl="1"/>
            <a:r>
              <a:rPr lang="en-US" dirty="0" smtClean="0"/>
              <a:t>This would block </a:t>
            </a:r>
            <a:r>
              <a:rPr lang="en-US" dirty="0"/>
              <a:t>out just </a:t>
            </a:r>
            <a:r>
              <a:rPr lang="en-US" dirty="0" smtClean="0"/>
              <a:t/>
            </a:r>
            <a:br>
              <a:rPr lang="en-US" dirty="0" smtClean="0"/>
            </a:br>
            <a:r>
              <a:rPr lang="en-US" dirty="0" smtClean="0"/>
              <a:t>enough </a:t>
            </a:r>
            <a:r>
              <a:rPr lang="en-US" dirty="0"/>
              <a:t>sunlight to bring </a:t>
            </a:r>
            <a:r>
              <a:rPr lang="en-US" dirty="0" smtClean="0"/>
              <a:t/>
            </a:r>
            <a:br>
              <a:rPr lang="en-US" dirty="0" smtClean="0"/>
            </a:br>
            <a:r>
              <a:rPr lang="en-US" dirty="0" smtClean="0"/>
              <a:t>global </a:t>
            </a:r>
            <a:r>
              <a:rPr lang="en-US" dirty="0"/>
              <a:t>temperatures down </a:t>
            </a:r>
            <a:r>
              <a:rPr lang="en-US" dirty="0" smtClean="0"/>
              <a:t/>
            </a:r>
            <a:br>
              <a:rPr lang="en-US" dirty="0" smtClean="0"/>
            </a:br>
            <a:r>
              <a:rPr lang="en-US" dirty="0" smtClean="0"/>
              <a:t>to </a:t>
            </a:r>
            <a:r>
              <a:rPr lang="en-US" dirty="0"/>
              <a:t>acceptable ranges.</a:t>
            </a:r>
          </a:p>
          <a:p>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50</a:t>
            </a:fld>
            <a:endParaRPr lang="en-US" dirty="0"/>
          </a:p>
        </p:txBody>
      </p:sp>
      <p:sp>
        <p:nvSpPr>
          <p:cNvPr id="4" name="Title 3"/>
          <p:cNvSpPr>
            <a:spLocks noGrp="1"/>
          </p:cNvSpPr>
          <p:nvPr>
            <p:ph type="title"/>
          </p:nvPr>
        </p:nvSpPr>
        <p:spPr/>
        <p:txBody>
          <a:bodyPr/>
          <a:lstStyle/>
          <a:p>
            <a:r>
              <a:rPr lang="en-US" dirty="0" err="1" smtClean="0"/>
              <a:t>Geoengineering</a:t>
            </a:r>
            <a:endParaRPr lang="en-US" dirty="0"/>
          </a:p>
        </p:txBody>
      </p:sp>
      <p:pic>
        <p:nvPicPr>
          <p:cNvPr id="24578" name="Picture 2" descr="http://www.intellectualventureslab.com/wp-content/uploads/2009/10/GEO-Shield-horizon-top2balloons_60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240" y="2895600"/>
            <a:ext cx="4267200" cy="284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87240" y="5743448"/>
            <a:ext cx="4267200" cy="923330"/>
          </a:xfrm>
          <a:prstGeom prst="rect">
            <a:avLst/>
          </a:prstGeom>
          <a:noFill/>
        </p:spPr>
        <p:txBody>
          <a:bodyPr wrap="square" rtlCol="0">
            <a:spAutoFit/>
          </a:bodyPr>
          <a:lstStyle/>
          <a:p>
            <a:r>
              <a:rPr lang="en-US" sz="1800" dirty="0" smtClean="0">
                <a:latin typeface="+mn-lt"/>
              </a:rPr>
              <a:t>The </a:t>
            </a:r>
            <a:r>
              <a:rPr lang="en-US" sz="1800" dirty="0" err="1" smtClean="0">
                <a:latin typeface="+mn-lt"/>
              </a:rPr>
              <a:t>Stratoshield</a:t>
            </a:r>
            <a:r>
              <a:rPr lang="en-US" sz="1800" dirty="0" smtClean="0">
                <a:latin typeface="+mn-lt"/>
              </a:rPr>
              <a:t>, a sulfate-releasing device concept developed by Intellectual Ventures Lab. </a:t>
            </a:r>
            <a:endParaRPr lang="en-US" sz="1800" dirty="0">
              <a:latin typeface="+mn-lt"/>
            </a:endParaRPr>
          </a:p>
        </p:txBody>
      </p:sp>
    </p:spTree>
    <p:extLst>
      <p:ext uri="{BB962C8B-B14F-4D97-AF65-F5344CB8AC3E}">
        <p14:creationId xmlns:p14="http://schemas.microsoft.com/office/powerpoint/2010/main" val="425385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 2009, the U.S. House of Representatives voted in favor of a carbon dioxide </a:t>
            </a:r>
            <a:r>
              <a:rPr lang="en-US" dirty="0" smtClean="0">
                <a:solidFill>
                  <a:srgbClr val="FFFF00"/>
                </a:solidFill>
              </a:rPr>
              <a:t>emissions trading </a:t>
            </a:r>
            <a:r>
              <a:rPr lang="en-US" dirty="0" smtClean="0"/>
              <a:t>bill.</a:t>
            </a:r>
          </a:p>
          <a:p>
            <a:pPr lvl="1"/>
            <a:r>
              <a:rPr lang="en-US" dirty="0" smtClean="0"/>
              <a:t>A cap would be set on the maximum amount of carbon pollution that can be produced by a single facility.</a:t>
            </a:r>
          </a:p>
          <a:p>
            <a:pPr lvl="1"/>
            <a:r>
              <a:rPr lang="en-US" dirty="0" smtClean="0"/>
              <a:t>Additional credits would have to be purchased from other companies to offset the excess carbon production.</a:t>
            </a:r>
          </a:p>
          <a:p>
            <a:r>
              <a:rPr lang="en-US" dirty="0" smtClean="0"/>
              <a:t>This would increase the cost of electricity from polluting fuels like coal.</a:t>
            </a:r>
          </a:p>
          <a:p>
            <a:pPr lvl="1"/>
            <a:r>
              <a:rPr lang="en-US" dirty="0" smtClean="0"/>
              <a:t>Creates an economic incentive to move to natural gas, nuclear, or renewable sources.</a:t>
            </a:r>
          </a:p>
          <a:p>
            <a:r>
              <a:rPr lang="en-US" dirty="0" smtClean="0"/>
              <a:t>The bill was defeated in the Senate. </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51</a:t>
            </a:fld>
            <a:endParaRPr lang="en-US" dirty="0"/>
          </a:p>
        </p:txBody>
      </p:sp>
      <p:sp>
        <p:nvSpPr>
          <p:cNvPr id="4" name="Title 3"/>
          <p:cNvSpPr>
            <a:spLocks noGrp="1"/>
          </p:cNvSpPr>
          <p:nvPr>
            <p:ph type="title"/>
          </p:nvPr>
        </p:nvSpPr>
        <p:spPr/>
        <p:txBody>
          <a:bodyPr/>
          <a:lstStyle/>
          <a:p>
            <a:r>
              <a:rPr lang="en-US" dirty="0" smtClean="0"/>
              <a:t>Legislation</a:t>
            </a:r>
            <a:endParaRPr lang="en-US" dirty="0"/>
          </a:p>
        </p:txBody>
      </p:sp>
    </p:spTree>
    <p:extLst>
      <p:ext uri="{BB962C8B-B14F-4D97-AF65-F5344CB8AC3E}">
        <p14:creationId xmlns:p14="http://schemas.microsoft.com/office/powerpoint/2010/main" val="192390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8534400" cy="5715000"/>
          </a:xfrm>
        </p:spPr>
        <p:txBody>
          <a:bodyPr/>
          <a:lstStyle/>
          <a:p>
            <a:r>
              <a:rPr lang="en-US" dirty="0" smtClean="0"/>
              <a:t>The EPA, starting in 2013, began publishing restrictions on carbon pollution that can be released from power plants.</a:t>
            </a:r>
          </a:p>
          <a:p>
            <a:pPr lvl="1"/>
            <a:r>
              <a:rPr lang="en-US" dirty="0" smtClean="0"/>
              <a:t>The agency is using authority granted by the Clean Air Act to treat carbon dioxide as a pollutant.</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52</a:t>
            </a:fld>
            <a:endParaRPr lang="en-US" dirty="0"/>
          </a:p>
        </p:txBody>
      </p:sp>
    </p:spTree>
    <p:extLst>
      <p:ext uri="{BB962C8B-B14F-4D97-AF65-F5344CB8AC3E}">
        <p14:creationId xmlns:p14="http://schemas.microsoft.com/office/powerpoint/2010/main" val="289614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867400"/>
            <a:ext cx="8534400" cy="762000"/>
          </a:xfrm>
        </p:spPr>
        <p:txBody>
          <a:bodyPr>
            <a:normAutofit fontScale="92500" lnSpcReduction="10000"/>
          </a:bodyPr>
          <a:lstStyle/>
          <a:p>
            <a:r>
              <a:rPr lang="en-US" dirty="0" smtClean="0"/>
              <a:t>Carbon dioxide emissions are expected to continue to grow, especially with the industrialization of China and India.</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53</a:t>
            </a:fld>
            <a:endParaRPr lang="en-US" dirty="0"/>
          </a:p>
        </p:txBody>
      </p:sp>
      <p:pic>
        <p:nvPicPr>
          <p:cNvPr id="27650" name="Picture 2" descr="http://theenergycollective.com/sites/theenergycollective.com/files/imagepicker/141834/acumulado1960-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76200"/>
            <a:ext cx="8077200" cy="571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6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6B231638-9090-4C10-9727-D0CD5A531E03}" type="slidenum">
              <a:rPr lang="en-US" smtClean="0"/>
              <a:pPr/>
              <a:t>54</a:t>
            </a:fld>
            <a:endParaRPr lang="en-US" dirty="0"/>
          </a:p>
        </p:txBody>
      </p:sp>
      <p:pic>
        <p:nvPicPr>
          <p:cNvPr id="5" name="Picture 5"/>
          <p:cNvPicPr>
            <a:picLocks noChangeAspect="1" noChangeArrowheads="1"/>
          </p:cNvPicPr>
          <p:nvPr/>
        </p:nvPicPr>
        <p:blipFill>
          <a:blip r:embed="rId2" cstate="print"/>
          <a:srcRect/>
          <a:stretch>
            <a:fillRect/>
          </a:stretch>
        </p:blipFill>
        <p:spPr bwMode="auto">
          <a:xfrm>
            <a:off x="320040" y="1066800"/>
            <a:ext cx="8153400" cy="5442261"/>
          </a:xfrm>
          <a:prstGeom prst="rect">
            <a:avLst/>
          </a:prstGeom>
          <a:noFill/>
          <a:ln w="9525">
            <a:noFill/>
            <a:miter lim="800000"/>
            <a:headEnd/>
            <a:tailEnd/>
          </a:ln>
        </p:spPr>
      </p:pic>
      <p:sp>
        <p:nvSpPr>
          <p:cNvPr id="7" name="Content Placeholder 1"/>
          <p:cNvSpPr>
            <a:spLocks noGrp="1"/>
          </p:cNvSpPr>
          <p:nvPr>
            <p:ph idx="1"/>
          </p:nvPr>
        </p:nvSpPr>
        <p:spPr>
          <a:xfrm>
            <a:off x="295656" y="228600"/>
            <a:ext cx="8534400" cy="914400"/>
          </a:xfrm>
        </p:spPr>
        <p:txBody>
          <a:bodyPr>
            <a:normAutofit fontScale="92500"/>
          </a:bodyPr>
          <a:lstStyle/>
          <a:p>
            <a:r>
              <a:rPr lang="en-US" dirty="0" smtClean="0"/>
              <a:t>The main conflict with this issue is between short-term economic gains and long-term environmental consequences.</a:t>
            </a:r>
            <a:endParaRPr lang="en-US" dirty="0"/>
          </a:p>
        </p:txBody>
      </p:sp>
      <p:sp>
        <p:nvSpPr>
          <p:cNvPr id="8" name="TextBox 7"/>
          <p:cNvSpPr txBox="1"/>
          <p:nvPr/>
        </p:nvSpPr>
        <p:spPr>
          <a:xfrm>
            <a:off x="320040" y="6509061"/>
            <a:ext cx="8153400" cy="369332"/>
          </a:xfrm>
          <a:prstGeom prst="rect">
            <a:avLst/>
          </a:prstGeom>
          <a:noFill/>
        </p:spPr>
        <p:txBody>
          <a:bodyPr wrap="square" rtlCol="0">
            <a:spAutoFit/>
          </a:bodyPr>
          <a:lstStyle/>
          <a:p>
            <a:r>
              <a:rPr lang="en-US" sz="1800" dirty="0" smtClean="0">
                <a:latin typeface="+mn-lt"/>
              </a:rPr>
              <a:t>Image from An Inconvenient Truth book, by Al Gore.</a:t>
            </a:r>
            <a:endParaRPr lang="en-US" sz="1800" dirty="0">
              <a:latin typeface="+mn-lt"/>
            </a:endParaRPr>
          </a:p>
        </p:txBody>
      </p:sp>
    </p:spTree>
    <p:extLst>
      <p:ext uri="{BB962C8B-B14F-4D97-AF65-F5344CB8AC3E}">
        <p14:creationId xmlns:p14="http://schemas.microsoft.com/office/powerpoint/2010/main" val="125812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534400" cy="5791200"/>
          </a:xfrm>
        </p:spPr>
        <p:txBody>
          <a:bodyPr/>
          <a:lstStyle/>
          <a:p>
            <a:r>
              <a:rPr lang="en-US" dirty="0" smtClean="0"/>
              <a:t>The infrared energy is then re-radiated off the Earth’s surface, back towards space.</a:t>
            </a:r>
          </a:p>
          <a:p>
            <a:pPr lvl="1"/>
            <a:r>
              <a:rPr lang="en-US" dirty="0" smtClean="0"/>
              <a:t>Some of that energy is kept at the surface by the troposphere.</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6</a:t>
            </a:fld>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93822"/>
            <a:ext cx="5486400" cy="435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02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trapping of some of the infrared radiation within the atmosphere keeps the Earth’s daily temperature fluctuations within a small, habitable range.</a:t>
            </a:r>
          </a:p>
          <a:p>
            <a:pPr lvl="1"/>
            <a:r>
              <a:rPr lang="en-US" dirty="0" smtClean="0"/>
              <a:t>This is called the </a:t>
            </a:r>
            <a:r>
              <a:rPr lang="en-US" dirty="0" smtClean="0">
                <a:solidFill>
                  <a:srgbClr val="FFFF00"/>
                </a:solidFill>
              </a:rPr>
              <a:t>greenhouse effect</a:t>
            </a:r>
            <a:r>
              <a:rPr lang="en-US" dirty="0" smtClean="0">
                <a:solidFill>
                  <a:schemeClr val="tx1"/>
                </a:solidFill>
              </a:rPr>
              <a:t>.</a:t>
            </a:r>
            <a:endParaRPr lang="en-US" dirty="0" smtClean="0"/>
          </a:p>
          <a:p>
            <a:r>
              <a:rPr lang="en-US" dirty="0" smtClean="0"/>
              <a:t>The </a:t>
            </a:r>
            <a:r>
              <a:rPr lang="en-US" dirty="0" smtClean="0">
                <a:solidFill>
                  <a:srgbClr val="FFFF00"/>
                </a:solidFill>
              </a:rPr>
              <a:t>greenhouse gases </a:t>
            </a:r>
            <a:r>
              <a:rPr lang="en-US" dirty="0" smtClean="0"/>
              <a:t>responsible for this effect include:</a:t>
            </a:r>
          </a:p>
          <a:p>
            <a:pPr lvl="1"/>
            <a:r>
              <a:rPr lang="en-US" dirty="0" err="1" smtClean="0"/>
              <a:t>Chloroflurocarbons</a:t>
            </a:r>
            <a:r>
              <a:rPr lang="en-US" dirty="0" smtClean="0"/>
              <a:t> (CFCs)</a:t>
            </a:r>
          </a:p>
          <a:p>
            <a:pPr lvl="1"/>
            <a:r>
              <a:rPr lang="en-US" dirty="0" smtClean="0"/>
              <a:t>Nitrous oxide</a:t>
            </a:r>
          </a:p>
          <a:p>
            <a:pPr lvl="1"/>
            <a:r>
              <a:rPr lang="en-US" dirty="0" smtClean="0"/>
              <a:t>Methane</a:t>
            </a:r>
          </a:p>
          <a:p>
            <a:pPr lvl="1"/>
            <a:r>
              <a:rPr lang="en-US" dirty="0" smtClean="0"/>
              <a:t>Carbon dioxide</a:t>
            </a:r>
          </a:p>
          <a:p>
            <a:pPr lvl="1"/>
            <a:r>
              <a:rPr lang="en-US" smtClean="0"/>
              <a:t>Water vapor</a:t>
            </a:r>
            <a:endParaRPr lang="en-US" dirty="0" smtClean="0"/>
          </a:p>
          <a:p>
            <a:pPr marL="365760" lvl="1" indent="0">
              <a:buNone/>
            </a:pP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7</a:t>
            </a:fld>
            <a:endParaRPr lang="en-US" dirty="0"/>
          </a:p>
        </p:txBody>
      </p:sp>
      <p:sp>
        <p:nvSpPr>
          <p:cNvPr id="4" name="Title 3"/>
          <p:cNvSpPr>
            <a:spLocks noGrp="1"/>
          </p:cNvSpPr>
          <p:nvPr>
            <p:ph type="title"/>
          </p:nvPr>
        </p:nvSpPr>
        <p:spPr/>
        <p:txBody>
          <a:bodyPr/>
          <a:lstStyle/>
          <a:p>
            <a:r>
              <a:rPr lang="en-US" dirty="0" smtClean="0"/>
              <a:t>Greenhouse Effect</a:t>
            </a:r>
            <a:endParaRPr lang="en-US" dirty="0"/>
          </a:p>
        </p:txBody>
      </p:sp>
    </p:spTree>
    <p:extLst>
      <p:ext uri="{BB962C8B-B14F-4D97-AF65-F5344CB8AC3E}">
        <p14:creationId xmlns:p14="http://schemas.microsoft.com/office/powerpoint/2010/main" val="391894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534400" cy="5791200"/>
          </a:xfrm>
        </p:spPr>
        <p:txBody>
          <a:bodyPr/>
          <a:lstStyle/>
          <a:p>
            <a:r>
              <a:rPr lang="en-US" dirty="0" smtClean="0"/>
              <a:t>Mars, a sister planet to the Earth, has a much thinner atmosphere and no significant greenhouse effect.</a:t>
            </a:r>
          </a:p>
          <a:p>
            <a:pPr lvl="1"/>
            <a:r>
              <a:rPr lang="en-US" dirty="0" smtClean="0"/>
              <a:t>A Martian summer </a:t>
            </a:r>
            <a:br>
              <a:rPr lang="en-US" dirty="0" smtClean="0"/>
            </a:br>
            <a:r>
              <a:rPr lang="en-US" dirty="0" smtClean="0"/>
              <a:t>daytime high near the </a:t>
            </a:r>
            <a:br>
              <a:rPr lang="en-US" dirty="0" smtClean="0"/>
            </a:br>
            <a:r>
              <a:rPr lang="en-US" dirty="0" smtClean="0"/>
              <a:t>equator may approach </a:t>
            </a:r>
            <a:br>
              <a:rPr lang="en-US" dirty="0" smtClean="0"/>
            </a:br>
            <a:r>
              <a:rPr lang="en-US" dirty="0" smtClean="0"/>
              <a:t>70°F.  </a:t>
            </a:r>
          </a:p>
          <a:p>
            <a:pPr lvl="1"/>
            <a:r>
              <a:rPr lang="en-US" dirty="0" smtClean="0"/>
              <a:t>At night, the same </a:t>
            </a:r>
            <a:br>
              <a:rPr lang="en-US" dirty="0" smtClean="0"/>
            </a:br>
            <a:r>
              <a:rPr lang="en-US" dirty="0" smtClean="0"/>
              <a:t>location would </a:t>
            </a:r>
            <a:br>
              <a:rPr lang="en-US" dirty="0" smtClean="0"/>
            </a:br>
            <a:r>
              <a:rPr lang="en-US" dirty="0" smtClean="0"/>
              <a:t>experience a low of </a:t>
            </a:r>
            <a:br>
              <a:rPr lang="en-US" dirty="0" smtClean="0"/>
            </a:br>
            <a:r>
              <a:rPr lang="en-US" dirty="0" smtClean="0"/>
              <a:t>-100</a:t>
            </a:r>
            <a:r>
              <a:rPr lang="en-US" dirty="0"/>
              <a:t>°</a:t>
            </a:r>
            <a:r>
              <a:rPr lang="en-US" dirty="0" smtClean="0"/>
              <a:t>F.</a:t>
            </a:r>
          </a:p>
        </p:txBody>
      </p:sp>
      <p:sp>
        <p:nvSpPr>
          <p:cNvPr id="3" name="Slide Number Placeholder 2"/>
          <p:cNvSpPr>
            <a:spLocks noGrp="1"/>
          </p:cNvSpPr>
          <p:nvPr>
            <p:ph type="sldNum" sz="quarter" idx="15"/>
          </p:nvPr>
        </p:nvSpPr>
        <p:spPr/>
        <p:txBody>
          <a:bodyPr/>
          <a:lstStyle/>
          <a:p>
            <a:fld id="{6B231638-9090-4C10-9727-D0CD5A531E03}" type="slidenum">
              <a:rPr lang="en-US" smtClean="0"/>
              <a:pPr/>
              <a:t>8</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476375"/>
            <a:ext cx="4105275"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28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312" y="762000"/>
            <a:ext cx="8534400" cy="5562600"/>
          </a:xfrm>
        </p:spPr>
        <p:txBody>
          <a:bodyPr/>
          <a:lstStyle/>
          <a:p>
            <a:r>
              <a:rPr lang="en-US" dirty="0" smtClean="0"/>
              <a:t>Cyanobacteria photosynthesis</a:t>
            </a:r>
            <a:br>
              <a:rPr lang="en-US" dirty="0" smtClean="0"/>
            </a:br>
            <a:r>
              <a:rPr lang="en-US" dirty="0" smtClean="0"/>
              <a:t>absorbed a lot of carbon </a:t>
            </a:r>
            <a:br>
              <a:rPr lang="en-US" dirty="0" smtClean="0"/>
            </a:br>
            <a:r>
              <a:rPr lang="en-US" dirty="0" smtClean="0"/>
              <a:t>dioxide.</a:t>
            </a:r>
          </a:p>
          <a:p>
            <a:r>
              <a:rPr lang="en-US" dirty="0" smtClean="0"/>
              <a:t>Oxygen released during </a:t>
            </a:r>
            <a:br>
              <a:rPr lang="en-US" dirty="0" smtClean="0"/>
            </a:br>
            <a:r>
              <a:rPr lang="en-US" dirty="0" smtClean="0"/>
              <a:t>the Precambrian period  </a:t>
            </a:r>
            <a:br>
              <a:rPr lang="en-US" dirty="0" smtClean="0"/>
            </a:br>
            <a:r>
              <a:rPr lang="en-US" dirty="0" smtClean="0"/>
              <a:t>had the added effect of</a:t>
            </a:r>
            <a:br>
              <a:rPr lang="en-US" dirty="0" smtClean="0"/>
            </a:br>
            <a:r>
              <a:rPr lang="en-US" dirty="0" smtClean="0"/>
              <a:t>decreasing the </a:t>
            </a:r>
            <a:br>
              <a:rPr lang="en-US" dirty="0" smtClean="0"/>
            </a:br>
            <a:r>
              <a:rPr lang="en-US" dirty="0" smtClean="0"/>
              <a:t>concentration of methane.</a:t>
            </a:r>
          </a:p>
          <a:p>
            <a:pPr lvl="1"/>
            <a:r>
              <a:rPr lang="en-US" dirty="0" smtClean="0"/>
              <a:t>This event, called the </a:t>
            </a:r>
            <a:br>
              <a:rPr lang="en-US" dirty="0" smtClean="0"/>
            </a:br>
            <a:r>
              <a:rPr lang="en-US" dirty="0" smtClean="0">
                <a:solidFill>
                  <a:srgbClr val="FFFF00"/>
                </a:solidFill>
              </a:rPr>
              <a:t>oxygen catastrophe</a:t>
            </a:r>
            <a:r>
              <a:rPr lang="en-US" dirty="0" smtClean="0"/>
              <a:t>, led to </a:t>
            </a:r>
            <a:br>
              <a:rPr lang="en-US" dirty="0" smtClean="0"/>
            </a:br>
            <a:r>
              <a:rPr lang="en-US" dirty="0" smtClean="0"/>
              <a:t>one of the greatest and </a:t>
            </a:r>
            <a:br>
              <a:rPr lang="en-US" dirty="0" smtClean="0"/>
            </a:br>
            <a:r>
              <a:rPr lang="en-US" dirty="0" smtClean="0"/>
              <a:t>longest ice ages.</a:t>
            </a:r>
          </a:p>
          <a:p>
            <a:pPr lvl="1"/>
            <a:endParaRPr lang="en-US" dirty="0" smtClean="0"/>
          </a:p>
        </p:txBody>
      </p:sp>
      <p:sp>
        <p:nvSpPr>
          <p:cNvPr id="3" name="Slide Number Placeholder 2"/>
          <p:cNvSpPr>
            <a:spLocks noGrp="1"/>
          </p:cNvSpPr>
          <p:nvPr>
            <p:ph type="sldNum" sz="quarter" idx="15"/>
          </p:nvPr>
        </p:nvSpPr>
        <p:spPr/>
        <p:txBody>
          <a:bodyPr/>
          <a:lstStyle/>
          <a:p>
            <a:fld id="{6B231638-9090-4C10-9727-D0CD5A531E03}" type="slidenum">
              <a:rPr lang="en-US" smtClean="0"/>
              <a:pPr/>
              <a:t>9</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152" y="1240536"/>
            <a:ext cx="4205302" cy="416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29912" y="5410200"/>
            <a:ext cx="4114800" cy="923330"/>
          </a:xfrm>
          <a:prstGeom prst="rect">
            <a:avLst/>
          </a:prstGeom>
        </p:spPr>
        <p:txBody>
          <a:bodyPr wrap="square">
            <a:spAutoFit/>
          </a:bodyPr>
          <a:lstStyle/>
          <a:p>
            <a:pPr lvl="1"/>
            <a:r>
              <a:rPr lang="en-US" sz="1800" dirty="0">
                <a:latin typeface="+mn-lt"/>
              </a:rPr>
              <a:t>The “snowball Earth hypothesis” suggests the planet was mostly covered in ice.</a:t>
            </a:r>
          </a:p>
        </p:txBody>
      </p:sp>
    </p:spTree>
    <p:extLst>
      <p:ext uri="{BB962C8B-B14F-4D97-AF65-F5344CB8AC3E}">
        <p14:creationId xmlns:p14="http://schemas.microsoft.com/office/powerpoint/2010/main" val="121886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Food and Agriculture</Template>
  <TotalTime>23697</TotalTime>
  <Words>2230</Words>
  <Application>Microsoft Office PowerPoint</Application>
  <PresentationFormat>On-screen Show (4:3)</PresentationFormat>
  <Paragraphs>269</Paragraphs>
  <Slides>54</Slides>
  <Notes>5</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ＭＳ Ｐゴシック</vt:lpstr>
      <vt:lpstr>Arial</vt:lpstr>
      <vt:lpstr>Constantia</vt:lpstr>
      <vt:lpstr>Times New Roman</vt:lpstr>
      <vt:lpstr>Wingdings 2</vt:lpstr>
      <vt:lpstr>Paper</vt:lpstr>
      <vt:lpstr>Global Climate Change</vt:lpstr>
      <vt:lpstr>The Precambrian Period </vt:lpstr>
      <vt:lpstr>PowerPoint Presentation</vt:lpstr>
      <vt:lpstr>The Atmosphere</vt:lpstr>
      <vt:lpstr>PowerPoint Presentation</vt:lpstr>
      <vt:lpstr>PowerPoint Presentation</vt:lpstr>
      <vt:lpstr>Greenhouse Effect</vt:lpstr>
      <vt:lpstr>PowerPoint Presentation</vt:lpstr>
      <vt:lpstr>PowerPoint Presentation</vt:lpstr>
      <vt:lpstr>Ice Ages</vt:lpstr>
      <vt:lpstr>PowerPoint Presentation</vt:lpstr>
      <vt:lpstr>Proxies</vt:lpstr>
      <vt:lpstr>PowerPoint Presentation</vt:lpstr>
      <vt:lpstr>PowerPoint Presentation</vt:lpstr>
      <vt:lpstr>PowerPoint Presentation</vt:lpstr>
      <vt:lpstr>PowerPoint Presentation</vt:lpstr>
      <vt:lpstr>PowerPoint Presentation</vt:lpstr>
      <vt:lpstr>Tracking Global Climate Change</vt:lpstr>
      <vt:lpstr>PowerPoint Presentation</vt:lpstr>
      <vt:lpstr>PowerPoint Presentation</vt:lpstr>
      <vt:lpstr>PowerPoint Presentation</vt:lpstr>
      <vt:lpstr>PowerPoint Presentation</vt:lpstr>
      <vt:lpstr>PowerPoint Presentation</vt:lpstr>
      <vt:lpstr>Impacts of Climate Change</vt:lpstr>
      <vt:lpstr>PowerPoint Presentation</vt:lpstr>
      <vt:lpstr>Hurricanes</vt:lpstr>
      <vt:lpstr>Great Ocean Conveyor</vt:lpstr>
      <vt:lpstr>The Arctic</vt:lpstr>
      <vt:lpstr>PowerPoint Presentation</vt:lpstr>
      <vt:lpstr>PowerPoint Presentation</vt:lpstr>
      <vt:lpstr>Temperate Glaciers</vt:lpstr>
      <vt:lpstr>Melting of Alaska’s Muir Glacier  between 1948 and 2004</vt:lpstr>
      <vt:lpstr>PowerPoint Presentation</vt:lpstr>
      <vt:lpstr>Effects on the Hydrologic Cycle</vt:lpstr>
      <vt:lpstr>PowerPoint Presentation</vt:lpstr>
      <vt:lpstr>PowerPoint Presentation</vt:lpstr>
      <vt:lpstr>Sea Level Rise </vt:lpstr>
      <vt:lpstr>PowerPoint Presentation</vt:lpstr>
      <vt:lpstr>PowerPoint Presentation</vt:lpstr>
      <vt:lpstr>Did We Cause It?</vt:lpstr>
      <vt:lpstr>PowerPoint Presentation</vt:lpstr>
      <vt:lpstr>Scientific Consensus?</vt:lpstr>
      <vt:lpstr>PowerPoint Presentation</vt:lpstr>
      <vt:lpstr>Solutions</vt:lpstr>
      <vt:lpstr>PowerPoint Presentation</vt:lpstr>
      <vt:lpstr>PowerPoint Presentation</vt:lpstr>
      <vt:lpstr>PowerPoint Presentation</vt:lpstr>
      <vt:lpstr>PowerPoint Presentation</vt:lpstr>
      <vt:lpstr>What Can You Do? Reducing CO2 Emissions</vt:lpstr>
      <vt:lpstr>Geoengineering</vt:lpstr>
      <vt:lpstr>Legislation</vt:lpstr>
      <vt:lpstr>PowerPoint Presentation</vt:lpstr>
      <vt:lpstr>PowerPoint Presentation</vt:lpstr>
      <vt:lpstr>PowerPoint Presentation</vt:lpstr>
    </vt:vector>
  </TitlesOfParts>
  <Company>CCSN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Our Environment</dc:title>
  <dc:creator>James Dauray</dc:creator>
  <cp:lastModifiedBy>Hutchings, William</cp:lastModifiedBy>
  <cp:revision>301</cp:revision>
  <dcterms:created xsi:type="dcterms:W3CDTF">2002-01-16T22:44:40Z</dcterms:created>
  <dcterms:modified xsi:type="dcterms:W3CDTF">2017-03-08T13:33:41Z</dcterms:modified>
</cp:coreProperties>
</file>