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171" y="2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C6E8F-CCA5-439F-8F93-0CE5BC54439D}"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6DCDA-32F9-400E-9913-503AF966F789}" type="slidenum">
              <a:rPr lang="en-US" smtClean="0"/>
              <a:t>‹#›</a:t>
            </a:fld>
            <a:endParaRPr lang="en-US"/>
          </a:p>
        </p:txBody>
      </p:sp>
    </p:spTree>
    <p:extLst>
      <p:ext uri="{BB962C8B-B14F-4D97-AF65-F5344CB8AC3E}">
        <p14:creationId xmlns:p14="http://schemas.microsoft.com/office/powerpoint/2010/main" val="222853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Placeholder 2"/>
          <p:cNvSpPr>
            <a:spLocks noGrp="1" noRot="1" noChangeAspect="1"/>
          </p:cNvSpPr>
          <p:nvPr>
            <p:ph type="sldImg"/>
          </p:nvPr>
        </p:nvSpPr>
        <p:spPr bwMode="auto">
          <a:noFill/>
          <a:ln>
            <a:solidFill>
              <a:srgbClr val="000000"/>
            </a:solidFill>
            <a:miter lim="800000"/>
            <a:headEnd/>
            <a:tailEnd/>
          </a:ln>
        </p:spPr>
      </p:sp>
      <p:sp>
        <p:nvSpPr>
          <p:cNvPr id="8499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55077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Placeholder 2"/>
          <p:cNvSpPr>
            <a:spLocks noGrp="1" noRot="1" noChangeAspect="1"/>
          </p:cNvSpPr>
          <p:nvPr>
            <p:ph type="sldImg"/>
          </p:nvPr>
        </p:nvSpPr>
        <p:spPr bwMode="auto">
          <a:noFill/>
          <a:ln>
            <a:solidFill>
              <a:srgbClr val="000000"/>
            </a:solidFill>
            <a:miter lim="800000"/>
            <a:headEnd/>
            <a:tailEnd/>
          </a:ln>
        </p:spPr>
      </p:sp>
      <p:sp>
        <p:nvSpPr>
          <p:cNvPr id="121859"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36618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Placeholder 2"/>
          <p:cNvSpPr>
            <a:spLocks noGrp="1" noRot="1" noChangeAspect="1"/>
          </p:cNvSpPr>
          <p:nvPr>
            <p:ph type="sldImg"/>
          </p:nvPr>
        </p:nvSpPr>
        <p:spPr bwMode="auto">
          <a:noFill/>
          <a:ln>
            <a:solidFill>
              <a:srgbClr val="000000"/>
            </a:solidFill>
            <a:miter lim="800000"/>
            <a:headEnd/>
            <a:tailEnd/>
          </a:ln>
        </p:spPr>
      </p:sp>
      <p:sp>
        <p:nvSpPr>
          <p:cNvPr id="1228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77690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Placeholder 2"/>
          <p:cNvSpPr>
            <a:spLocks noGrp="1" noRot="1" noChangeAspect="1"/>
          </p:cNvSpPr>
          <p:nvPr>
            <p:ph type="sldImg"/>
          </p:nvPr>
        </p:nvSpPr>
        <p:spPr bwMode="auto">
          <a:noFill/>
          <a:ln>
            <a:solidFill>
              <a:srgbClr val="000000"/>
            </a:solidFill>
            <a:miter lim="800000"/>
            <a:headEnd/>
            <a:tailEnd/>
          </a:ln>
        </p:spPr>
      </p:sp>
      <p:sp>
        <p:nvSpPr>
          <p:cNvPr id="12390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871190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Placeholder 2"/>
          <p:cNvSpPr>
            <a:spLocks noGrp="1" noRot="1" noChangeAspect="1"/>
          </p:cNvSpPr>
          <p:nvPr>
            <p:ph type="sldImg"/>
          </p:nvPr>
        </p:nvSpPr>
        <p:spPr bwMode="auto">
          <a:noFill/>
          <a:ln>
            <a:solidFill>
              <a:srgbClr val="000000"/>
            </a:solidFill>
            <a:miter lim="800000"/>
            <a:headEnd/>
            <a:tailEnd/>
          </a:ln>
        </p:spPr>
      </p:sp>
      <p:sp>
        <p:nvSpPr>
          <p:cNvPr id="12493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648305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Placeholder 2"/>
          <p:cNvSpPr>
            <a:spLocks noGrp="1" noRot="1" noChangeAspect="1"/>
          </p:cNvSpPr>
          <p:nvPr>
            <p:ph type="sldImg"/>
          </p:nvPr>
        </p:nvSpPr>
        <p:spPr bwMode="auto">
          <a:noFill/>
          <a:ln>
            <a:solidFill>
              <a:srgbClr val="000000"/>
            </a:solidFill>
            <a:miter lim="800000"/>
            <a:headEnd/>
            <a:tailEnd/>
          </a:ln>
        </p:spPr>
      </p:sp>
      <p:sp>
        <p:nvSpPr>
          <p:cNvPr id="126979"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05112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Placeholder 2"/>
          <p:cNvSpPr>
            <a:spLocks noGrp="1" noRot="1" noChangeAspect="1"/>
          </p:cNvSpPr>
          <p:nvPr>
            <p:ph type="sldImg"/>
          </p:nvPr>
        </p:nvSpPr>
        <p:spPr bwMode="auto">
          <a:noFill/>
          <a:ln>
            <a:solidFill>
              <a:srgbClr val="000000"/>
            </a:solidFill>
            <a:miter lim="800000"/>
            <a:headEnd/>
            <a:tailEnd/>
          </a:ln>
        </p:spPr>
      </p:sp>
      <p:sp>
        <p:nvSpPr>
          <p:cNvPr id="11366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2971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Placeholder 2"/>
          <p:cNvSpPr>
            <a:spLocks noGrp="1" noRot="1" noChangeAspect="1"/>
          </p:cNvSpPr>
          <p:nvPr>
            <p:ph type="sldImg"/>
          </p:nvPr>
        </p:nvSpPr>
        <p:spPr bwMode="auto">
          <a:noFill/>
          <a:ln>
            <a:solidFill>
              <a:srgbClr val="000000"/>
            </a:solidFill>
            <a:miter lim="800000"/>
            <a:headEnd/>
            <a:tailEnd/>
          </a:ln>
        </p:spPr>
      </p:sp>
      <p:sp>
        <p:nvSpPr>
          <p:cNvPr id="11469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06920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Placeholder 2"/>
          <p:cNvSpPr>
            <a:spLocks noGrp="1" noRot="1" noChangeAspect="1"/>
          </p:cNvSpPr>
          <p:nvPr>
            <p:ph type="sldImg"/>
          </p:nvPr>
        </p:nvSpPr>
        <p:spPr bwMode="auto">
          <a:noFill/>
          <a:ln>
            <a:solidFill>
              <a:srgbClr val="000000"/>
            </a:solidFill>
            <a:miter lim="800000"/>
            <a:headEnd/>
            <a:tailEnd/>
          </a:ln>
        </p:spPr>
      </p:sp>
      <p:sp>
        <p:nvSpPr>
          <p:cNvPr id="11571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421589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Placeholder 2"/>
          <p:cNvSpPr>
            <a:spLocks noGrp="1" noRot="1" noChangeAspect="1"/>
          </p:cNvSpPr>
          <p:nvPr>
            <p:ph type="sldImg"/>
          </p:nvPr>
        </p:nvSpPr>
        <p:spPr bwMode="auto">
          <a:noFill/>
          <a:ln>
            <a:solidFill>
              <a:srgbClr val="000000"/>
            </a:solidFill>
            <a:miter lim="800000"/>
            <a:headEnd/>
            <a:tailEnd/>
          </a:ln>
        </p:spPr>
      </p:sp>
      <p:sp>
        <p:nvSpPr>
          <p:cNvPr id="116739"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676431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Placeholder 2"/>
          <p:cNvSpPr>
            <a:spLocks noGrp="1" noRot="1" noChangeAspect="1"/>
          </p:cNvSpPr>
          <p:nvPr>
            <p:ph type="sldImg"/>
          </p:nvPr>
        </p:nvSpPr>
        <p:spPr bwMode="auto">
          <a:noFill/>
          <a:ln>
            <a:solidFill>
              <a:srgbClr val="000000"/>
            </a:solidFill>
            <a:miter lim="800000"/>
            <a:headEnd/>
            <a:tailEnd/>
          </a:ln>
        </p:spPr>
      </p:sp>
      <p:sp>
        <p:nvSpPr>
          <p:cNvPr id="11776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63115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Placeholder 2"/>
          <p:cNvSpPr>
            <a:spLocks noGrp="1" noRot="1" noChangeAspect="1"/>
          </p:cNvSpPr>
          <p:nvPr>
            <p:ph type="sldImg"/>
          </p:nvPr>
        </p:nvSpPr>
        <p:spPr bwMode="auto">
          <a:noFill/>
          <a:ln>
            <a:solidFill>
              <a:srgbClr val="000000"/>
            </a:solidFill>
            <a:miter lim="800000"/>
            <a:headEnd/>
            <a:tailEnd/>
          </a:ln>
        </p:spPr>
      </p:sp>
      <p:sp>
        <p:nvSpPr>
          <p:cNvPr id="11878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683631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laceholder 2"/>
          <p:cNvSpPr>
            <a:spLocks noGrp="1" noRot="1" noChangeAspect="1"/>
          </p:cNvSpPr>
          <p:nvPr>
            <p:ph type="sldImg"/>
          </p:nvPr>
        </p:nvSpPr>
        <p:spPr bwMode="auto">
          <a:noFill/>
          <a:ln>
            <a:solidFill>
              <a:srgbClr val="000000"/>
            </a:solidFill>
            <a:miter lim="800000"/>
            <a:headEnd/>
            <a:tailEnd/>
          </a:ln>
        </p:spPr>
      </p:sp>
      <p:sp>
        <p:nvSpPr>
          <p:cNvPr id="11981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464011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Placeholder 2"/>
          <p:cNvSpPr>
            <a:spLocks noGrp="1" noRot="1" noChangeAspect="1"/>
          </p:cNvSpPr>
          <p:nvPr>
            <p:ph type="sldImg"/>
          </p:nvPr>
        </p:nvSpPr>
        <p:spPr bwMode="auto">
          <a:noFill/>
          <a:ln>
            <a:solidFill>
              <a:srgbClr val="000000"/>
            </a:solidFill>
            <a:miter lim="800000"/>
            <a:headEnd/>
            <a:tailEnd/>
          </a:ln>
        </p:spPr>
      </p:sp>
      <p:sp>
        <p:nvSpPr>
          <p:cNvPr id="12083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17047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39771-17E3-4ABD-8123-36FBF10C7469}"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39771-17E3-4ABD-8123-36FBF10C7469}"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39771-17E3-4ABD-8123-36FBF10C7469}"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39771-17E3-4ABD-8123-36FBF10C7469}"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39771-17E3-4ABD-8123-36FBF10C7469}"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39771-17E3-4ABD-8123-36FBF10C7469}"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39771-17E3-4ABD-8123-36FBF10C7469}"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39771-17E3-4ABD-8123-36FBF10C7469}"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39771-17E3-4ABD-8123-36FBF10C7469}"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39771-17E3-4ABD-8123-36FBF10C7469}"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39771-17E3-4ABD-8123-36FBF10C7469}"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8715C-ADE1-457B-AAED-05F38CDBB3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39771-17E3-4ABD-8123-36FBF10C7469}" type="datetimeFigureOut">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8715C-ADE1-457B-AAED-05F38CDBB3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TIPS</a:t>
            </a:r>
            <a:br>
              <a:rPr lang="en-US" dirty="0" smtClean="0"/>
            </a:br>
            <a:r>
              <a:rPr lang="en-US" dirty="0" smtClean="0"/>
              <a:t>FRQ on APES Exam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152400" y="1600200"/>
            <a:ext cx="8839200" cy="5105400"/>
          </a:xfrm>
        </p:spPr>
        <p:txBody>
          <a:bodyPr>
            <a:normAutofit/>
          </a:bodyPr>
          <a:lstStyle/>
          <a:p>
            <a:pPr>
              <a:lnSpc>
                <a:spcPct val="90000"/>
              </a:lnSpc>
            </a:pPr>
            <a:r>
              <a:rPr lang="en-US" sz="2000" b="1" smtClean="0">
                <a:latin typeface="Chalkboard" charset="0"/>
              </a:rPr>
              <a:t>Write an Argument</a:t>
            </a:r>
          </a:p>
          <a:p>
            <a:pPr lvl="1">
              <a:lnSpc>
                <a:spcPct val="90000"/>
              </a:lnSpc>
            </a:pPr>
            <a:r>
              <a:rPr lang="en-US" sz="2000" smtClean="0">
                <a:latin typeface="Chalkboard" charset="0"/>
              </a:rPr>
              <a:t>An argument is a series of statements all in support of a stated position on an issue. As a result, students may be rewarded for writing a lengthy list. An argument is the most </a:t>
            </a:r>
            <a:r>
              <a:rPr lang="en-US" sz="2000" i="1" smtClean="0">
                <a:latin typeface="Chalkboard" charset="0"/>
              </a:rPr>
              <a:t>extensive </a:t>
            </a:r>
            <a:r>
              <a:rPr lang="en-US" sz="2000" smtClean="0">
                <a:latin typeface="Chalkboard" charset="0"/>
              </a:rPr>
              <a:t>and detailed response that students could be called upon to write and it should be at least one paragraph in length. </a:t>
            </a:r>
          </a:p>
          <a:p>
            <a:pPr lvl="1">
              <a:lnSpc>
                <a:spcPct val="90000"/>
              </a:lnSpc>
            </a:pPr>
            <a:r>
              <a:rPr lang="en-US" sz="2000" smtClean="0">
                <a:latin typeface="Chalkboard" charset="0"/>
              </a:rPr>
              <a:t>For example, a question states, “Write an argument in support of the practice of sustainably harvesting fuelwood.” A good response to this prompt is, “Harvesting fuelwood sustainably avoids using practices like clear-cutting forests. Clear-cutting causes soil erosion, and runoff into waterways causing sedimentation, which decreases primary productivity, increases fish kills due to suffocation, and results in poor water quality for people who depend on the waterways for their domestic water use. Furthermore, when the rate of tree harvesting exceeds the rate of replanting, tracts of forest that function as carbon dioxide reservoirs are no longer available, which will increase carbon dioxide levels in the atmosphere and further global climate change.”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58370" name="Content Placeholder 2"/>
          <p:cNvSpPr>
            <a:spLocks noGrp="1"/>
          </p:cNvSpPr>
          <p:nvPr>
            <p:ph sz="quarter" idx="1"/>
          </p:nvPr>
        </p:nvSpPr>
        <p:spPr>
          <a:xfrm>
            <a:off x="152400" y="1600200"/>
            <a:ext cx="8839200" cy="5105400"/>
          </a:xfrm>
        </p:spPr>
        <p:txBody>
          <a:bodyPr/>
          <a:lstStyle/>
          <a:p>
            <a:r>
              <a:rPr lang="en-US" sz="2400" smtClean="0">
                <a:latin typeface="Chalkboard" charset="0"/>
              </a:rPr>
              <a:t>Read each question carefully. Consider the verb used (e.g., identify, discuss, explain). Take a few minutes to organize an answer before beginning to write.</a:t>
            </a:r>
          </a:p>
          <a:p>
            <a:r>
              <a:rPr lang="en-US" sz="2400" smtClean="0">
                <a:latin typeface="Chalkboard" charset="0"/>
              </a:rPr>
              <a:t>Be time-conscious. There are approximately 22 minutes to answer each FRQ.</a:t>
            </a:r>
          </a:p>
          <a:p>
            <a:r>
              <a:rPr lang="en-US" sz="2400" smtClean="0">
                <a:latin typeface="Chalkboard" charset="0"/>
              </a:rPr>
              <a:t>Be sure to show all work including units on all calculations.</a:t>
            </a:r>
          </a:p>
          <a:p>
            <a:r>
              <a:rPr lang="en-US" sz="2400" smtClean="0">
                <a:latin typeface="Chalkboard" charset="0"/>
              </a:rPr>
              <a:t>Every APES student should be comfortable working with metric prefixes, decimals, percentages, fractions, algebra, exponents, and scientific notation.</a:t>
            </a:r>
          </a:p>
          <a:p>
            <a:r>
              <a:rPr lang="en-US" sz="2400" smtClean="0">
                <a:latin typeface="Chalkboard" charset="0"/>
              </a:rPr>
              <a:t>A math-based free-response question always contains a part of the question that can be answered without completing the calculations.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228600" y="1600200"/>
            <a:ext cx="8686800" cy="5105400"/>
          </a:xfrm>
        </p:spPr>
        <p:txBody>
          <a:bodyPr>
            <a:normAutofit/>
          </a:bodyPr>
          <a:lstStyle/>
          <a:p>
            <a:pPr>
              <a:lnSpc>
                <a:spcPct val="90000"/>
              </a:lnSpc>
            </a:pPr>
            <a:r>
              <a:rPr lang="en-US" sz="2400" smtClean="0">
                <a:latin typeface="Chalkboard" charset="0"/>
              </a:rPr>
              <a:t>Write in prose. Always answer in complete sentences. All writing must be clear and large enough for the reader to easily read your answer. Outlines or bulleted lists are not acceptable.</a:t>
            </a:r>
          </a:p>
          <a:p>
            <a:pPr>
              <a:lnSpc>
                <a:spcPct val="90000"/>
              </a:lnSpc>
            </a:pPr>
            <a:r>
              <a:rPr lang="en-US" sz="2400" smtClean="0">
                <a:latin typeface="Chalkboard" charset="0"/>
              </a:rPr>
              <a:t>Do not restate the question—it is a waste of time. Essays also do not need an introduction and/or conclusion. The reader is simply looking for correct statements that demonstrate knowledge of the concept.</a:t>
            </a:r>
          </a:p>
          <a:p>
            <a:pPr>
              <a:lnSpc>
                <a:spcPct val="90000"/>
              </a:lnSpc>
            </a:pPr>
            <a:r>
              <a:rPr lang="en-US" sz="2400" smtClean="0">
                <a:latin typeface="Chalkboard" charset="0"/>
              </a:rPr>
              <a:t>Avoid examples or solutions that are specific to your local region or obscure. Answers on the rubric for the free-response section must be applicable to every exam taken anywhere in the world. Use commonly known examples or solutions. </a:t>
            </a:r>
          </a:p>
          <a:p>
            <a:pPr>
              <a:lnSpc>
                <a:spcPct val="90000"/>
              </a:lnSpc>
            </a:pPr>
            <a:r>
              <a:rPr lang="en-US" sz="2400" smtClean="0">
                <a:latin typeface="Chalkboard" charset="0"/>
              </a:rPr>
              <a:t>Avoid fabricating information. It is a waste of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152400" y="1600200"/>
            <a:ext cx="8839200" cy="5029200"/>
          </a:xfrm>
        </p:spPr>
        <p:txBody>
          <a:bodyPr>
            <a:normAutofit/>
          </a:bodyPr>
          <a:lstStyle/>
          <a:p>
            <a:r>
              <a:rPr lang="en-US" sz="2400" smtClean="0">
                <a:latin typeface="Chalkboard" charset="0"/>
              </a:rPr>
              <a:t>When a mistake is made, avoid wasting time and losing momentum on a question by stopping to obliterate work—strike out the mistake and keep moving forward.</a:t>
            </a:r>
          </a:p>
          <a:p>
            <a:r>
              <a:rPr lang="en-US" sz="2400" smtClean="0">
                <a:latin typeface="Chalkboard" charset="0"/>
              </a:rPr>
              <a:t>Label answer parts (e.g., a, b, c, i, ii). This will help ensure that the entire question has been answered and makes it easier to move on or come back as needed.</a:t>
            </a:r>
          </a:p>
          <a:p>
            <a:r>
              <a:rPr lang="en-US" sz="2400" smtClean="0">
                <a:latin typeface="Chalkboard" charset="0"/>
              </a:rPr>
              <a:t>Do not write long lists in an answer! If the question says “Identify TWO” then identify only two items. The graders are instructed to grade only the first two items even if a student writes a longer list. Thus, if two items are requested, and a student lists six items of which the first two are incorrect, no points will be given even if the last four of the six answers were correct.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228600" y="1600200"/>
            <a:ext cx="8686800" cy="5105400"/>
          </a:xfrm>
        </p:spPr>
        <p:txBody>
          <a:bodyPr>
            <a:normAutofit lnSpcReduction="10000"/>
          </a:bodyPr>
          <a:lstStyle/>
          <a:p>
            <a:pPr>
              <a:lnSpc>
                <a:spcPct val="90000"/>
              </a:lnSpc>
            </a:pPr>
            <a:r>
              <a:rPr lang="en-US" sz="2400" smtClean="0">
                <a:latin typeface="Chalkboard" charset="0"/>
              </a:rPr>
              <a:t>Read the question carefully. Students may be prompted to describe an environmental problem in one part of a question, an economic problem in another, and an environmental benefit in a third. Underline or circle the key terms “environmental” and “economic,” and be certain to provide an appropriate response.</a:t>
            </a:r>
          </a:p>
          <a:p>
            <a:pPr>
              <a:lnSpc>
                <a:spcPct val="90000"/>
              </a:lnSpc>
            </a:pPr>
            <a:r>
              <a:rPr lang="en-US" sz="2400" smtClean="0">
                <a:latin typeface="Chalkboard" charset="0"/>
              </a:rPr>
              <a:t>A good rule of thumb is to read “environmental” as “ecological” and to write about how the topic being addressed in the question effects the abundance, diversity, or distribution of life.</a:t>
            </a:r>
          </a:p>
          <a:p>
            <a:pPr>
              <a:lnSpc>
                <a:spcPct val="90000"/>
              </a:lnSpc>
            </a:pPr>
            <a:r>
              <a:rPr lang="en-US" sz="2400" smtClean="0">
                <a:latin typeface="Chalkboard" charset="0"/>
              </a:rPr>
              <a:t>Follow through with a full explanation of scientific terms. Many students fail to get points because they didn’t finish a thought. An easy way to accomplish this is to define the scientific terms used in the essay, and, if possible, provide an example to illustrate.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152400" y="1600200"/>
            <a:ext cx="8839200" cy="5105400"/>
          </a:xfrm>
        </p:spPr>
        <p:txBody>
          <a:bodyPr>
            <a:normAutofit/>
          </a:bodyPr>
          <a:lstStyle/>
          <a:p>
            <a:r>
              <a:rPr lang="en-US" sz="2400" smtClean="0">
                <a:latin typeface="Chalkboard" charset="0"/>
              </a:rPr>
              <a:t>Do not use clichés for answers and avoid rhetorical questions (e.g., “there is no away in pollution”; “not in my backyard”; “ where are the animals supposed to go?”). Instead students must scientifically explain answers to earn points.</a:t>
            </a:r>
          </a:p>
          <a:p>
            <a:r>
              <a:rPr lang="en-US" sz="2400" smtClean="0">
                <a:latin typeface="Chalkboard" charset="0"/>
              </a:rPr>
              <a:t>Be concise—do not tell the reader everything about a topic. Only answer what is asked for to avoid wasting time.</a:t>
            </a:r>
          </a:p>
          <a:p>
            <a:r>
              <a:rPr lang="en-US" sz="2400" smtClean="0">
                <a:latin typeface="Chalkboard" charset="0"/>
              </a:rPr>
              <a:t>Answer the question that you were asked…not just any question to which you happen to know the answer. Sometimes, in an effort to fill space, students will launch into a dissertation that is not relevant to the question that was asked. Only answer what is asked for to avoid wasting valuable time.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r>
              <a:rPr lang="en-US" smtClean="0">
                <a:latin typeface="Chalkboard" charset="0"/>
              </a:rPr>
              <a:t>The APES Exam</a:t>
            </a:r>
          </a:p>
        </p:txBody>
      </p:sp>
      <p:sp>
        <p:nvSpPr>
          <p:cNvPr id="19458" name="Content Placeholder 2"/>
          <p:cNvSpPr>
            <a:spLocks noGrp="1"/>
          </p:cNvSpPr>
          <p:nvPr>
            <p:ph sz="quarter" idx="1"/>
          </p:nvPr>
        </p:nvSpPr>
        <p:spPr>
          <a:xfrm>
            <a:off x="152400" y="1600200"/>
            <a:ext cx="5105400" cy="5029200"/>
          </a:xfrm>
        </p:spPr>
        <p:txBody>
          <a:bodyPr>
            <a:normAutofit lnSpcReduction="10000"/>
          </a:bodyPr>
          <a:lstStyle/>
          <a:p>
            <a:r>
              <a:rPr lang="en-US" smtClean="0">
                <a:latin typeface="Chalkboard" charset="0"/>
              </a:rPr>
              <a:t>Multiple Choice Section</a:t>
            </a:r>
          </a:p>
          <a:p>
            <a:pPr lvl="1"/>
            <a:r>
              <a:rPr lang="en-US" smtClean="0">
                <a:latin typeface="Chalkboard" charset="0"/>
              </a:rPr>
              <a:t>100 Questions</a:t>
            </a:r>
          </a:p>
          <a:p>
            <a:pPr lvl="1"/>
            <a:r>
              <a:rPr lang="en-US" smtClean="0">
                <a:latin typeface="Chalkboard" charset="0"/>
              </a:rPr>
              <a:t>90 minutes</a:t>
            </a:r>
          </a:p>
          <a:p>
            <a:r>
              <a:rPr lang="en-US" smtClean="0">
                <a:latin typeface="Chalkboard" charset="0"/>
              </a:rPr>
              <a:t>Free Response Section</a:t>
            </a:r>
          </a:p>
          <a:p>
            <a:pPr lvl="1"/>
            <a:r>
              <a:rPr lang="en-US" smtClean="0">
                <a:latin typeface="Chalkboard" charset="0"/>
              </a:rPr>
              <a:t>4 Questions</a:t>
            </a:r>
          </a:p>
          <a:p>
            <a:pPr lvl="2"/>
            <a:r>
              <a:rPr lang="en-US" smtClean="0">
                <a:latin typeface="Chalkboard" charset="0"/>
              </a:rPr>
              <a:t>1 Document-Based Question</a:t>
            </a:r>
          </a:p>
          <a:p>
            <a:pPr lvl="2"/>
            <a:r>
              <a:rPr lang="en-US" smtClean="0">
                <a:latin typeface="Chalkboard" charset="0"/>
              </a:rPr>
              <a:t>1 Data-Set Question</a:t>
            </a:r>
          </a:p>
          <a:p>
            <a:pPr lvl="2"/>
            <a:r>
              <a:rPr lang="en-US" smtClean="0">
                <a:latin typeface="Chalkboard" charset="0"/>
              </a:rPr>
              <a:t>2 Synthesis/Evaluation Questions</a:t>
            </a:r>
          </a:p>
          <a:p>
            <a:pPr lvl="1"/>
            <a:r>
              <a:rPr lang="en-US" smtClean="0">
                <a:latin typeface="Chalkboard" charset="0"/>
              </a:rPr>
              <a:t>90 minutes</a:t>
            </a:r>
          </a:p>
        </p:txBody>
      </p:sp>
      <p:pic>
        <p:nvPicPr>
          <p:cNvPr id="19459" name="Picture 2"/>
          <p:cNvPicPr>
            <a:picLocks noChangeAspect="1" noChangeArrowheads="1"/>
          </p:cNvPicPr>
          <p:nvPr/>
        </p:nvPicPr>
        <p:blipFill>
          <a:blip r:embed="rId3" cstate="print"/>
          <a:srcRect/>
          <a:stretch>
            <a:fillRect/>
          </a:stretch>
        </p:blipFill>
        <p:spPr bwMode="auto">
          <a:xfrm>
            <a:off x="5181600" y="1752600"/>
            <a:ext cx="3738563"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152400" y="152400"/>
            <a:ext cx="8991600" cy="1066800"/>
          </a:xfrm>
        </p:spPr>
        <p:txBody>
          <a:bodyPr/>
          <a:lstStyle/>
          <a:p>
            <a:r>
              <a:rPr lang="en-US" smtClean="0">
                <a:latin typeface="Chalkboard" charset="0"/>
              </a:rPr>
              <a:t>Types of Free Response Questions</a:t>
            </a:r>
          </a:p>
        </p:txBody>
      </p:sp>
      <p:sp>
        <p:nvSpPr>
          <p:cNvPr id="50178" name="Content Placeholder 2"/>
          <p:cNvSpPr>
            <a:spLocks noGrp="1"/>
          </p:cNvSpPr>
          <p:nvPr>
            <p:ph sz="quarter" idx="1"/>
          </p:nvPr>
        </p:nvSpPr>
        <p:spPr>
          <a:xfrm>
            <a:off x="152400" y="1600200"/>
            <a:ext cx="8763000" cy="5105400"/>
          </a:xfrm>
        </p:spPr>
        <p:txBody>
          <a:bodyPr/>
          <a:lstStyle/>
          <a:p>
            <a:r>
              <a:rPr lang="en-US" smtClean="0">
                <a:latin typeface="Chalkboard" charset="0"/>
              </a:rPr>
              <a:t>Types of Questions</a:t>
            </a:r>
          </a:p>
          <a:p>
            <a:pPr lvl="1"/>
            <a:r>
              <a:rPr lang="en-US" smtClean="0">
                <a:latin typeface="Chalkboard" charset="0"/>
              </a:rPr>
              <a:t>Document Based (DBQ)</a:t>
            </a:r>
          </a:p>
          <a:p>
            <a:pPr lvl="1"/>
            <a:r>
              <a:rPr lang="en-US" smtClean="0">
                <a:latin typeface="Chalkboard" charset="0"/>
              </a:rPr>
              <a:t>Data Set (Math)</a:t>
            </a:r>
          </a:p>
          <a:p>
            <a:pPr lvl="1"/>
            <a:r>
              <a:rPr lang="en-US" smtClean="0">
                <a:latin typeface="Chalkboard" charset="0"/>
              </a:rPr>
              <a:t>Synthesis &amp; Evaluation</a:t>
            </a:r>
          </a:p>
          <a:p>
            <a:r>
              <a:rPr lang="en-US" smtClean="0">
                <a:latin typeface="Chalkboard" charset="0"/>
              </a:rPr>
              <a:t>One Document-Based Question</a:t>
            </a:r>
          </a:p>
          <a:p>
            <a:r>
              <a:rPr lang="en-US" smtClean="0">
                <a:latin typeface="Chalkboard" charset="0"/>
              </a:rPr>
              <a:t>One Data-Set Question</a:t>
            </a:r>
          </a:p>
          <a:p>
            <a:r>
              <a:rPr lang="en-US" smtClean="0">
                <a:latin typeface="Chalkboard" charset="0"/>
              </a:rPr>
              <a:t>Two Synthesis &amp; Evaluation 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12775" y="228600"/>
            <a:ext cx="8153400" cy="990600"/>
          </a:xfrm>
        </p:spPr>
        <p:txBody>
          <a:bodyPr/>
          <a:lstStyle/>
          <a:p>
            <a:r>
              <a:rPr lang="en-US" smtClean="0">
                <a:latin typeface="Chalkboard" charset="0"/>
              </a:rPr>
              <a:t>Document-Based Question</a:t>
            </a:r>
          </a:p>
        </p:txBody>
      </p:sp>
      <p:sp>
        <p:nvSpPr>
          <p:cNvPr id="3" name="Content Placeholder 2"/>
          <p:cNvSpPr>
            <a:spLocks noGrp="1"/>
          </p:cNvSpPr>
          <p:nvPr>
            <p:ph sz="quarter" idx="1"/>
          </p:nvPr>
        </p:nvSpPr>
        <p:spPr>
          <a:xfrm>
            <a:off x="152400" y="1600200"/>
            <a:ext cx="8839200" cy="5105400"/>
          </a:xfrm>
        </p:spPr>
        <p:txBody>
          <a:bodyPr>
            <a:normAutofit/>
          </a:bodyPr>
          <a:lstStyle/>
          <a:p>
            <a:pPr>
              <a:lnSpc>
                <a:spcPct val="90000"/>
              </a:lnSpc>
            </a:pPr>
            <a:r>
              <a:rPr lang="en-US" sz="2400" smtClean="0">
                <a:latin typeface="Chalkboard" charset="0"/>
              </a:rPr>
              <a:t>One question that is prompted with some type of document that will pertain to the questions being asked.</a:t>
            </a:r>
          </a:p>
          <a:p>
            <a:pPr>
              <a:lnSpc>
                <a:spcPct val="90000"/>
              </a:lnSpc>
            </a:pPr>
            <a:r>
              <a:rPr lang="en-US" sz="2400" smtClean="0">
                <a:latin typeface="Chalkboard" charset="0"/>
              </a:rPr>
              <a:t>The document is primarily used to introduce the question, and although numbers or information provided in the document will help answer the question, students should not expect to pull their answers directly from the passage.</a:t>
            </a:r>
          </a:p>
          <a:p>
            <a:pPr>
              <a:lnSpc>
                <a:spcPct val="90000"/>
              </a:lnSpc>
            </a:pPr>
            <a:r>
              <a:rPr lang="en-US" sz="2400" smtClean="0">
                <a:latin typeface="Chalkboard" charset="0"/>
              </a:rPr>
              <a:t>The purpose of the document is to introduce the question or questions. Students are expected to demonstrate comprehension by adding information learned from readings or class.</a:t>
            </a:r>
          </a:p>
          <a:p>
            <a:pPr>
              <a:lnSpc>
                <a:spcPct val="90000"/>
              </a:lnSpc>
            </a:pPr>
            <a:r>
              <a:rPr lang="en-US" sz="2400" smtClean="0">
                <a:latin typeface="Chalkboard" charset="0"/>
              </a:rPr>
              <a:t>A common mistake that students make is to simply repeat information given in the document as their answer.</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12775" y="228600"/>
            <a:ext cx="8153400" cy="990600"/>
          </a:xfrm>
        </p:spPr>
        <p:txBody>
          <a:bodyPr/>
          <a:lstStyle/>
          <a:p>
            <a:r>
              <a:rPr lang="en-US" smtClean="0">
                <a:latin typeface="Chalkboard" charset="0"/>
              </a:rPr>
              <a:t>Data-Set Question</a:t>
            </a:r>
          </a:p>
        </p:txBody>
      </p:sp>
      <p:sp>
        <p:nvSpPr>
          <p:cNvPr id="3" name="Content Placeholder 2"/>
          <p:cNvSpPr>
            <a:spLocks noGrp="1"/>
          </p:cNvSpPr>
          <p:nvPr>
            <p:ph sz="quarter" idx="1"/>
          </p:nvPr>
        </p:nvSpPr>
        <p:spPr>
          <a:xfrm>
            <a:off x="152400" y="1600200"/>
            <a:ext cx="8839200" cy="5105400"/>
          </a:xfrm>
        </p:spPr>
        <p:txBody>
          <a:bodyPr>
            <a:normAutofit/>
          </a:bodyPr>
          <a:lstStyle/>
          <a:p>
            <a:pPr>
              <a:lnSpc>
                <a:spcPct val="90000"/>
              </a:lnSpc>
            </a:pPr>
            <a:r>
              <a:rPr lang="en-US" sz="2400" smtClean="0">
                <a:latin typeface="Chalkboard" charset="0"/>
              </a:rPr>
              <a:t>One question that is often referred to as the “math question” will include a graph, diagram, table, chart, or statistics.</a:t>
            </a:r>
          </a:p>
          <a:p>
            <a:pPr>
              <a:lnSpc>
                <a:spcPct val="90000"/>
              </a:lnSpc>
            </a:pPr>
            <a:r>
              <a:rPr lang="en-US" sz="2400" smtClean="0">
                <a:latin typeface="Chalkboard" charset="0"/>
              </a:rPr>
              <a:t>Approximately 50% of the points on this type of question are earned by performing arithmetic calculations. </a:t>
            </a:r>
          </a:p>
          <a:p>
            <a:pPr>
              <a:lnSpc>
                <a:spcPct val="90000"/>
              </a:lnSpc>
            </a:pPr>
            <a:r>
              <a:rPr lang="en-US" sz="2400" smtClean="0">
                <a:latin typeface="Chalkboard" charset="0"/>
              </a:rPr>
              <a:t>Students must show all work for all calculations and include the appropriate units with each number.</a:t>
            </a:r>
          </a:p>
          <a:p>
            <a:pPr>
              <a:lnSpc>
                <a:spcPct val="90000"/>
              </a:lnSpc>
            </a:pPr>
            <a:r>
              <a:rPr lang="en-US" sz="2400" smtClean="0">
                <a:latin typeface="Chalkboard" charset="0"/>
              </a:rPr>
              <a:t>Students who do not feel that they can do the math part of the question should not give up! Read the remaining sections of the question and answer the portions that do not require calculations.</a:t>
            </a:r>
          </a:p>
          <a:p>
            <a:pPr>
              <a:lnSpc>
                <a:spcPct val="90000"/>
              </a:lnSpc>
            </a:pPr>
            <a:r>
              <a:rPr lang="en-US" sz="2400" smtClean="0">
                <a:latin typeface="Chalkboard" charset="0"/>
              </a:rPr>
              <a:t>Calculators are not permitted on the APES exam so students must be comfortable using basic algebra and multiplying and dividing exponents and scientific notation.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28600"/>
            <a:ext cx="8686800" cy="868363"/>
          </a:xfrm>
        </p:spPr>
        <p:txBody>
          <a:bodyPr/>
          <a:lstStyle/>
          <a:p>
            <a:r>
              <a:rPr lang="en-US" smtClean="0">
                <a:latin typeface="Chalkboard" charset="0"/>
              </a:rPr>
              <a:t>Synthesis &amp; Evaluation Questions</a:t>
            </a:r>
          </a:p>
        </p:txBody>
      </p:sp>
      <p:sp>
        <p:nvSpPr>
          <p:cNvPr id="3" name="Content Placeholder 2"/>
          <p:cNvSpPr>
            <a:spLocks noGrp="1"/>
          </p:cNvSpPr>
          <p:nvPr>
            <p:ph sz="quarter" idx="1"/>
          </p:nvPr>
        </p:nvSpPr>
        <p:spPr>
          <a:xfrm>
            <a:off x="152400" y="1600200"/>
            <a:ext cx="8763000" cy="5105400"/>
          </a:xfrm>
        </p:spPr>
        <p:txBody>
          <a:bodyPr>
            <a:normAutofit/>
          </a:bodyPr>
          <a:lstStyle/>
          <a:p>
            <a:pPr>
              <a:lnSpc>
                <a:spcPct val="90000"/>
              </a:lnSpc>
            </a:pPr>
            <a:r>
              <a:rPr lang="en-US" sz="2400" smtClean="0">
                <a:latin typeface="Chalkboard" charset="0"/>
              </a:rPr>
              <a:t>There are two Synthesis &amp; Evaluation questions on the free-response section of the AP Environmental Science exam.</a:t>
            </a:r>
          </a:p>
          <a:p>
            <a:pPr>
              <a:lnSpc>
                <a:spcPct val="90000"/>
              </a:lnSpc>
            </a:pPr>
            <a:r>
              <a:rPr lang="en-US" sz="2400" smtClean="0">
                <a:latin typeface="Chalkboard" charset="0"/>
              </a:rPr>
              <a:t>It may be easiest to understand what a Synthesis &amp; Evaluation question is by understanding what it is not. If a question is not a math question or DBQ, it is a Synthesis &amp; Evaluation question.</a:t>
            </a:r>
          </a:p>
          <a:p>
            <a:pPr>
              <a:lnSpc>
                <a:spcPct val="90000"/>
              </a:lnSpc>
            </a:pPr>
            <a:r>
              <a:rPr lang="en-US" sz="2400" smtClean="0">
                <a:latin typeface="Chalkboard" charset="0"/>
              </a:rPr>
              <a:t>A Synthesis &amp; Evaluation question will require students to write an essay in which they demonstrate knowledge about one of the topics of study in the AP Environmental Science course.</a:t>
            </a:r>
          </a:p>
          <a:p>
            <a:pPr>
              <a:lnSpc>
                <a:spcPct val="90000"/>
              </a:lnSpc>
            </a:pPr>
            <a:r>
              <a:rPr lang="en-US" sz="2400" smtClean="0">
                <a:latin typeface="Chalkboard" charset="0"/>
              </a:rPr>
              <a:t>In rare cases, a simple calculation may be required in a Synthesis &amp; Evaluation question; however the calculation will likely be worth only one or two points.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12775" y="228600"/>
            <a:ext cx="8153400" cy="990600"/>
          </a:xfrm>
        </p:spPr>
        <p:txBody>
          <a:bodyPr/>
          <a:lstStyle/>
          <a:p>
            <a:r>
              <a:rPr lang="en-US" smtClean="0">
                <a:latin typeface="Chalkboard" charset="0"/>
              </a:rPr>
              <a:t>Free Response Tips</a:t>
            </a:r>
          </a:p>
        </p:txBody>
      </p:sp>
      <p:sp>
        <p:nvSpPr>
          <p:cNvPr id="54274" name="Content Placeholder 2"/>
          <p:cNvSpPr>
            <a:spLocks noGrp="1"/>
          </p:cNvSpPr>
          <p:nvPr>
            <p:ph sz="quarter" idx="1"/>
          </p:nvPr>
        </p:nvSpPr>
        <p:spPr>
          <a:xfrm>
            <a:off x="152400" y="1600200"/>
            <a:ext cx="8763000" cy="5105400"/>
          </a:xfrm>
        </p:spPr>
        <p:txBody>
          <a:bodyPr/>
          <a:lstStyle/>
          <a:p>
            <a:r>
              <a:rPr lang="en-US" sz="2400" b="1" smtClean="0">
                <a:latin typeface="Chalkboard" charset="0"/>
              </a:rPr>
              <a:t>Identify or List</a:t>
            </a:r>
          </a:p>
          <a:p>
            <a:pPr lvl="1"/>
            <a:r>
              <a:rPr lang="en-US" sz="2400" smtClean="0">
                <a:latin typeface="Chalkboard" charset="0"/>
              </a:rPr>
              <a:t>These terms are asking students for a specific object, advantage, disadvantage, cause, solution, etc. Students are required to write in prose (complete sentences) even if it may seem like they can answer this type of question in one word. They must write the answer in a complete sentence to receive credit. </a:t>
            </a:r>
          </a:p>
          <a:p>
            <a:pPr lvl="1"/>
            <a:r>
              <a:rPr lang="en-US" sz="2400" smtClean="0">
                <a:latin typeface="Chalkboard" charset="0"/>
              </a:rPr>
              <a:t>For example, if a question states, “Identify two uses of fuelwood in developing countries.” The answer can be as short as, “Two uses of fuelwood in developing countries are for heating and cooking.” However, you would earn no points for simply writing “heating and cooking.”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55298" name="Content Placeholder 2"/>
          <p:cNvSpPr>
            <a:spLocks noGrp="1"/>
          </p:cNvSpPr>
          <p:nvPr>
            <p:ph sz="quarter" idx="1"/>
          </p:nvPr>
        </p:nvSpPr>
        <p:spPr>
          <a:xfrm>
            <a:off x="152400" y="1600200"/>
            <a:ext cx="8839200" cy="5105400"/>
          </a:xfrm>
        </p:spPr>
        <p:txBody>
          <a:bodyPr/>
          <a:lstStyle/>
          <a:p>
            <a:pPr>
              <a:lnSpc>
                <a:spcPct val="90000"/>
              </a:lnSpc>
            </a:pPr>
            <a:r>
              <a:rPr lang="en-US" sz="2400" b="1" smtClean="0">
                <a:latin typeface="Chalkboard" charset="0"/>
              </a:rPr>
              <a:t>Describe or Explain</a:t>
            </a:r>
          </a:p>
          <a:p>
            <a:pPr lvl="1">
              <a:lnSpc>
                <a:spcPct val="90000"/>
              </a:lnSpc>
            </a:pPr>
            <a:r>
              <a:rPr lang="en-US" sz="2400" smtClean="0">
                <a:latin typeface="Chalkboard" charset="0"/>
              </a:rPr>
              <a:t>These terms are asking for details beyond just identifying an object or solution. Often these terms are used with the exact number of solutions or objects to be described. A good description will usually take more than one sentence. </a:t>
            </a:r>
          </a:p>
          <a:p>
            <a:pPr lvl="1">
              <a:lnSpc>
                <a:spcPct val="90000"/>
              </a:lnSpc>
            </a:pPr>
            <a:r>
              <a:rPr lang="en-US" sz="2400" smtClean="0">
                <a:latin typeface="Chalkboard" charset="0"/>
              </a:rPr>
              <a:t>For example, a question may state “Describe TWO benefits of using fuelwood.” A good response to this prompt is, “Two benefits of the use of fuelwood are the ability for people to heat their homes without using fossil fuels which are non-renewable and result in habitat loss during their extraction. If managed sustainably, the use of fuelwood can minimize habitat loss and is considered a renewable resource.”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12775" y="228600"/>
            <a:ext cx="8153400" cy="990600"/>
          </a:xfrm>
        </p:spPr>
        <p:txBody>
          <a:bodyPr/>
          <a:lstStyle/>
          <a:p>
            <a:r>
              <a:rPr lang="en-US" smtClean="0">
                <a:latin typeface="Chalkboard" charset="0"/>
              </a:rPr>
              <a:t>More Free Response Tips</a:t>
            </a:r>
          </a:p>
        </p:txBody>
      </p:sp>
      <p:sp>
        <p:nvSpPr>
          <p:cNvPr id="3" name="Content Placeholder 2"/>
          <p:cNvSpPr>
            <a:spLocks noGrp="1"/>
          </p:cNvSpPr>
          <p:nvPr>
            <p:ph sz="quarter" idx="1"/>
          </p:nvPr>
        </p:nvSpPr>
        <p:spPr>
          <a:xfrm>
            <a:off x="152400" y="1600200"/>
            <a:ext cx="8763000" cy="5105400"/>
          </a:xfrm>
        </p:spPr>
        <p:txBody>
          <a:bodyPr>
            <a:normAutofit/>
          </a:bodyPr>
          <a:lstStyle/>
          <a:p>
            <a:pPr>
              <a:lnSpc>
                <a:spcPct val="80000"/>
              </a:lnSpc>
            </a:pPr>
            <a:r>
              <a:rPr lang="en-US" sz="2400" b="1" smtClean="0">
                <a:latin typeface="Chalkboard" charset="0"/>
              </a:rPr>
              <a:t>Discuss</a:t>
            </a:r>
          </a:p>
          <a:p>
            <a:pPr lvl="1">
              <a:lnSpc>
                <a:spcPct val="80000"/>
              </a:lnSpc>
            </a:pPr>
            <a:r>
              <a:rPr lang="en-US" sz="2400" smtClean="0">
                <a:latin typeface="Chalkboard" charset="0"/>
              </a:rPr>
              <a:t>Often, 2–3 points may be earned for this type of question; therefore, it is important to write additional detail and go beyond a simple description or explanation. A good discussion may take an entire paragraph.</a:t>
            </a:r>
          </a:p>
          <a:p>
            <a:pPr lvl="1">
              <a:lnSpc>
                <a:spcPct val="80000"/>
              </a:lnSpc>
            </a:pPr>
            <a:r>
              <a:rPr lang="en-US" sz="2400" smtClean="0">
                <a:latin typeface="Chalkboard" charset="0"/>
              </a:rPr>
              <a:t>For example, a question states, “Discuss a benefit to using fuelwood over current conventional fossil fuels.” A good response to this prompt is, “A benefit of using fuelwood over a conventional fossil fuel like coal is the reduction in sulfur dioxide emissions associated with coal burning practices. By decreasing sulfur dioxide emissions we also reduce acid deposition problems that cause tissue damage to trees in terrestrial ecosystems and cause fish kills due to lower pH in aquatic systems.”</a:t>
            </a:r>
          </a:p>
          <a:p>
            <a:pPr lvl="1">
              <a:lnSpc>
                <a:spcPct val="80000"/>
              </a:lnSpc>
            </a:pPr>
            <a:r>
              <a:rPr lang="en-US" sz="2400" smtClean="0">
                <a:latin typeface="Chalkboard" charset="0"/>
              </a:rPr>
              <a:t>Remember, discussion questions require students to not only identify and define but to further elaborate.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1665</Words>
  <Application>Microsoft Office PowerPoint</Application>
  <PresentationFormat>On-screen Show (4:3)</PresentationFormat>
  <Paragraphs>75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Chalkboard</vt:lpstr>
      <vt:lpstr>Office Theme</vt:lpstr>
      <vt:lpstr>TIPS FRQ on APES Exam  </vt:lpstr>
      <vt:lpstr>The APES Exam</vt:lpstr>
      <vt:lpstr>Types of Free Response Questions</vt:lpstr>
      <vt:lpstr>Document-Based Question</vt:lpstr>
      <vt:lpstr>Data-Set Question</vt:lpstr>
      <vt:lpstr>Synthesis &amp; Evaluation Questions</vt:lpstr>
      <vt:lpstr>Free Response Tips</vt:lpstr>
      <vt:lpstr>More Free Response Tips</vt:lpstr>
      <vt:lpstr>More Free Response Tips</vt:lpstr>
      <vt:lpstr>More Free Response Tips</vt:lpstr>
      <vt:lpstr>More Free Response Tips</vt:lpstr>
      <vt:lpstr>More Free Response Tips</vt:lpstr>
      <vt:lpstr>More Free Response Tips</vt:lpstr>
      <vt:lpstr>More Free Response Tips</vt:lpstr>
      <vt:lpstr>More Free Response Tips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FRQ on APES Exam</dc:title>
  <dc:creator>Lucie</dc:creator>
  <cp:lastModifiedBy>Hutchings, William</cp:lastModifiedBy>
  <cp:revision>3</cp:revision>
  <dcterms:created xsi:type="dcterms:W3CDTF">2012-09-05T08:42:12Z</dcterms:created>
  <dcterms:modified xsi:type="dcterms:W3CDTF">2017-04-25T15:33:03Z</dcterms:modified>
</cp:coreProperties>
</file>