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9" r:id="rId5"/>
    <p:sldId id="258" r:id="rId6"/>
    <p:sldId id="260" r:id="rId7"/>
    <p:sldId id="261" r:id="rId8"/>
    <p:sldId id="262"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7" d="100"/>
          <a:sy n="57" d="100"/>
        </p:scale>
        <p:origin x="547"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3350AF-E7C6-46C5-9A53-01F5C0E9CA52}"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AEF31-08B6-4798-8D6B-4F21C6BE58D7}" type="slidenum">
              <a:rPr lang="en-US" smtClean="0"/>
              <a:t>‹#›</a:t>
            </a:fld>
            <a:endParaRPr lang="en-US"/>
          </a:p>
        </p:txBody>
      </p:sp>
    </p:spTree>
    <p:extLst>
      <p:ext uri="{BB962C8B-B14F-4D97-AF65-F5344CB8AC3E}">
        <p14:creationId xmlns:p14="http://schemas.microsoft.com/office/powerpoint/2010/main" val="3954613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3350AF-E7C6-46C5-9A53-01F5C0E9CA52}"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AEF31-08B6-4798-8D6B-4F21C6BE58D7}" type="slidenum">
              <a:rPr lang="en-US" smtClean="0"/>
              <a:t>‹#›</a:t>
            </a:fld>
            <a:endParaRPr lang="en-US"/>
          </a:p>
        </p:txBody>
      </p:sp>
    </p:spTree>
    <p:extLst>
      <p:ext uri="{BB962C8B-B14F-4D97-AF65-F5344CB8AC3E}">
        <p14:creationId xmlns:p14="http://schemas.microsoft.com/office/powerpoint/2010/main" val="1221089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3350AF-E7C6-46C5-9A53-01F5C0E9CA52}"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AEF31-08B6-4798-8D6B-4F21C6BE58D7}" type="slidenum">
              <a:rPr lang="en-US" smtClean="0"/>
              <a:t>‹#›</a:t>
            </a:fld>
            <a:endParaRPr lang="en-US"/>
          </a:p>
        </p:txBody>
      </p:sp>
    </p:spTree>
    <p:extLst>
      <p:ext uri="{BB962C8B-B14F-4D97-AF65-F5344CB8AC3E}">
        <p14:creationId xmlns:p14="http://schemas.microsoft.com/office/powerpoint/2010/main" val="75919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3350AF-E7C6-46C5-9A53-01F5C0E9CA52}"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AEF31-08B6-4798-8D6B-4F21C6BE58D7}" type="slidenum">
              <a:rPr lang="en-US" smtClean="0"/>
              <a:t>‹#›</a:t>
            </a:fld>
            <a:endParaRPr lang="en-US"/>
          </a:p>
        </p:txBody>
      </p:sp>
    </p:spTree>
    <p:extLst>
      <p:ext uri="{BB962C8B-B14F-4D97-AF65-F5344CB8AC3E}">
        <p14:creationId xmlns:p14="http://schemas.microsoft.com/office/powerpoint/2010/main" val="1097905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3350AF-E7C6-46C5-9A53-01F5C0E9CA52}"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FAEF31-08B6-4798-8D6B-4F21C6BE58D7}" type="slidenum">
              <a:rPr lang="en-US" smtClean="0"/>
              <a:t>‹#›</a:t>
            </a:fld>
            <a:endParaRPr lang="en-US"/>
          </a:p>
        </p:txBody>
      </p:sp>
    </p:spTree>
    <p:extLst>
      <p:ext uri="{BB962C8B-B14F-4D97-AF65-F5344CB8AC3E}">
        <p14:creationId xmlns:p14="http://schemas.microsoft.com/office/powerpoint/2010/main" val="1703434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3350AF-E7C6-46C5-9A53-01F5C0E9CA52}" type="datetimeFigureOut">
              <a:rPr lang="en-US" smtClean="0"/>
              <a:t>8/30/2016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FAEF31-08B6-4798-8D6B-4F21C6BE58D7}" type="slidenum">
              <a:rPr lang="en-US" smtClean="0"/>
              <a:t>‹#›</a:t>
            </a:fld>
            <a:endParaRPr lang="en-US"/>
          </a:p>
        </p:txBody>
      </p:sp>
    </p:spTree>
    <p:extLst>
      <p:ext uri="{BB962C8B-B14F-4D97-AF65-F5344CB8AC3E}">
        <p14:creationId xmlns:p14="http://schemas.microsoft.com/office/powerpoint/2010/main" val="3401110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3350AF-E7C6-46C5-9A53-01F5C0E9CA52}" type="datetimeFigureOut">
              <a:rPr lang="en-US" smtClean="0"/>
              <a:t>8/30/2016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FAEF31-08B6-4798-8D6B-4F21C6BE58D7}" type="slidenum">
              <a:rPr lang="en-US" smtClean="0"/>
              <a:t>‹#›</a:t>
            </a:fld>
            <a:endParaRPr lang="en-US"/>
          </a:p>
        </p:txBody>
      </p:sp>
    </p:spTree>
    <p:extLst>
      <p:ext uri="{BB962C8B-B14F-4D97-AF65-F5344CB8AC3E}">
        <p14:creationId xmlns:p14="http://schemas.microsoft.com/office/powerpoint/2010/main" val="1595004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3350AF-E7C6-46C5-9A53-01F5C0E9CA52}" type="datetimeFigureOut">
              <a:rPr lang="en-US" smtClean="0"/>
              <a:t>8/30/2016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FAEF31-08B6-4798-8D6B-4F21C6BE58D7}" type="slidenum">
              <a:rPr lang="en-US" smtClean="0"/>
              <a:t>‹#›</a:t>
            </a:fld>
            <a:endParaRPr lang="en-US"/>
          </a:p>
        </p:txBody>
      </p:sp>
    </p:spTree>
    <p:extLst>
      <p:ext uri="{BB962C8B-B14F-4D97-AF65-F5344CB8AC3E}">
        <p14:creationId xmlns:p14="http://schemas.microsoft.com/office/powerpoint/2010/main" val="1301195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3350AF-E7C6-46C5-9A53-01F5C0E9CA52}" type="datetimeFigureOut">
              <a:rPr lang="en-US" smtClean="0"/>
              <a:t>8/30/2016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FAEF31-08B6-4798-8D6B-4F21C6BE58D7}" type="slidenum">
              <a:rPr lang="en-US" smtClean="0"/>
              <a:t>‹#›</a:t>
            </a:fld>
            <a:endParaRPr lang="en-US"/>
          </a:p>
        </p:txBody>
      </p:sp>
    </p:spTree>
    <p:extLst>
      <p:ext uri="{BB962C8B-B14F-4D97-AF65-F5344CB8AC3E}">
        <p14:creationId xmlns:p14="http://schemas.microsoft.com/office/powerpoint/2010/main" val="1156097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3350AF-E7C6-46C5-9A53-01F5C0E9CA52}" type="datetimeFigureOut">
              <a:rPr lang="en-US" smtClean="0"/>
              <a:t>8/30/2016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FAEF31-08B6-4798-8D6B-4F21C6BE58D7}" type="slidenum">
              <a:rPr lang="en-US" smtClean="0"/>
              <a:t>‹#›</a:t>
            </a:fld>
            <a:endParaRPr lang="en-US"/>
          </a:p>
        </p:txBody>
      </p:sp>
    </p:spTree>
    <p:extLst>
      <p:ext uri="{BB962C8B-B14F-4D97-AF65-F5344CB8AC3E}">
        <p14:creationId xmlns:p14="http://schemas.microsoft.com/office/powerpoint/2010/main" val="2589127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3350AF-E7C6-46C5-9A53-01F5C0E9CA52}" type="datetimeFigureOut">
              <a:rPr lang="en-US" smtClean="0"/>
              <a:t>8/30/2016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FAEF31-08B6-4798-8D6B-4F21C6BE58D7}" type="slidenum">
              <a:rPr lang="en-US" smtClean="0"/>
              <a:t>‹#›</a:t>
            </a:fld>
            <a:endParaRPr lang="en-US"/>
          </a:p>
        </p:txBody>
      </p:sp>
    </p:spTree>
    <p:extLst>
      <p:ext uri="{BB962C8B-B14F-4D97-AF65-F5344CB8AC3E}">
        <p14:creationId xmlns:p14="http://schemas.microsoft.com/office/powerpoint/2010/main" val="998887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3350AF-E7C6-46C5-9A53-01F5C0E9CA52}" type="datetimeFigureOut">
              <a:rPr lang="en-US" smtClean="0"/>
              <a:t>8/30/2016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FAEF31-08B6-4798-8D6B-4F21C6BE58D7}" type="slidenum">
              <a:rPr lang="en-US" smtClean="0"/>
              <a:t>‹#›</a:t>
            </a:fld>
            <a:endParaRPr lang="en-US"/>
          </a:p>
        </p:txBody>
      </p:sp>
    </p:spTree>
    <p:extLst>
      <p:ext uri="{BB962C8B-B14F-4D97-AF65-F5344CB8AC3E}">
        <p14:creationId xmlns:p14="http://schemas.microsoft.com/office/powerpoint/2010/main" val="3023106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hyperlink" Target="http://www.hometrainingtools.com/a/owl-pellet-dissection-project#video" TargetMode="Externa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http://www.hometrainingtools.com/gloves-nitrile-size-m-pair/p/GS-GLOVNIT/"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hometrainingtools.com/owl-pellet-large-with-instructions/p/PM-OWLPEL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hyperlink" Target="http://www.hometrainingtools.com/teasing-needle-straight/p/DE-NEEDSTR/" TargetMode="Externa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5793"/>
          </a:xfrm>
        </p:spPr>
        <p:txBody>
          <a:bodyPr>
            <a:normAutofit fontScale="90000"/>
          </a:bodyPr>
          <a:lstStyle/>
          <a:p>
            <a:r>
              <a:rPr lang="en-US" b="1" dirty="0"/>
              <a:t>What Can an Owl Pellet Reveal About Diet?</a:t>
            </a:r>
            <a:br>
              <a:rPr lang="en-US" b="1" dirty="0"/>
            </a:br>
            <a:endParaRPr lang="en-US" dirty="0"/>
          </a:p>
        </p:txBody>
      </p:sp>
      <p:sp>
        <p:nvSpPr>
          <p:cNvPr id="3" name="Content Placeholder 2"/>
          <p:cNvSpPr>
            <a:spLocks noGrp="1"/>
          </p:cNvSpPr>
          <p:nvPr>
            <p:ph idx="1"/>
          </p:nvPr>
        </p:nvSpPr>
        <p:spPr>
          <a:xfrm>
            <a:off x="838200" y="1290918"/>
            <a:ext cx="10515600" cy="5163670"/>
          </a:xfrm>
        </p:spPr>
        <p:txBody>
          <a:bodyPr>
            <a:normAutofit fontScale="85000" lnSpcReduction="10000"/>
          </a:bodyPr>
          <a:lstStyle/>
          <a:p>
            <a:r>
              <a:rPr lang="en-US" dirty="0"/>
              <a:t>Owl pellets are masses of bone, teeth, hair, feathers and exoskeletons of various animals preyed upon by raptors, or birds of prey. Pellets are produced and regurgitated not only by owls, but by hawks, eagles and other raptors that swallow their prey whole of in small pieces. Owls </a:t>
            </a:r>
            <a:r>
              <a:rPr lang="en-US" dirty="0" smtClean="0"/>
              <a:t>feed </a:t>
            </a:r>
            <a:r>
              <a:rPr lang="en-US" dirty="0"/>
              <a:t>early in the evening and regurgitate a single pellet approximately 20 hours after eating. Unlike snakes, the protein enzymes and strong acids which occur in the digestive tract of raptors do not digest the entire meal. The relatively weak stomach muscles of the bird form the undigested fur, bones, feather etc. into wet slimy pellets. In this process even the most fragile bones are usually preserved unbroken.</a:t>
            </a:r>
          </a:p>
          <a:p>
            <a:r>
              <a:rPr lang="en-US" dirty="0"/>
              <a:t>The owl pellets that you will be examining in this lab have been collected and fumigated from common barn owls. Owl pellets themselves are ecosystems, providing food and shelter for communities which may include clothes moths, carpet beetles and fungi. Clothes moth larvae are frequently abundant in pellets, feeding on fur and feathers. The black spheres about the size of periods (.) that are found in the pellets are the droppings of the caterpillars. The larvae metamorphose near the surface of a pellet in cocoons made of fur.</a:t>
            </a:r>
          </a:p>
          <a:p>
            <a:endParaRPr lang="en-US" dirty="0"/>
          </a:p>
        </p:txBody>
      </p:sp>
    </p:spTree>
    <p:custDataLst>
      <p:tags r:id="rId1"/>
    </p:custDataLst>
    <p:extLst>
      <p:ext uri="{BB962C8B-B14F-4D97-AF65-F5344CB8AC3E}">
        <p14:creationId xmlns:p14="http://schemas.microsoft.com/office/powerpoint/2010/main" val="945857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1344706"/>
          </a:xfrm>
        </p:spPr>
        <p:txBody>
          <a:bodyPr/>
          <a:lstStyle/>
          <a:p>
            <a:r>
              <a:rPr lang="en-US" dirty="0" smtClean="0"/>
              <a:t>Owl Pellets Lab</a:t>
            </a:r>
            <a:endParaRPr lang="en-US" dirty="0"/>
          </a:p>
        </p:txBody>
      </p:sp>
      <p:sp>
        <p:nvSpPr>
          <p:cNvPr id="3" name="Subtitle 2"/>
          <p:cNvSpPr>
            <a:spLocks noGrp="1"/>
          </p:cNvSpPr>
          <p:nvPr>
            <p:ph type="subTitle" idx="1"/>
          </p:nvPr>
        </p:nvSpPr>
        <p:spPr>
          <a:xfrm>
            <a:off x="1524000" y="1344705"/>
            <a:ext cx="9144000" cy="4504765"/>
          </a:xfrm>
        </p:spPr>
        <p:txBody>
          <a:bodyPr>
            <a:normAutofit/>
          </a:bodyPr>
          <a:lstStyle/>
          <a:p>
            <a:r>
              <a:rPr lang="en-US" dirty="0"/>
              <a:t>An owl pellet dissection lab is a memorable (and fun!) way to learn about the eating habits of </a:t>
            </a:r>
            <a:r>
              <a:rPr lang="en-US" b="1" dirty="0"/>
              <a:t>birds of prey</a:t>
            </a:r>
            <a:r>
              <a:rPr lang="en-US" dirty="0"/>
              <a:t>— birds such as owls that eat rodents and small birds.</a:t>
            </a:r>
          </a:p>
          <a:p>
            <a:r>
              <a:rPr lang="en-US" b="1" dirty="0">
                <a:hlinkClick r:id="rId3"/>
              </a:rPr>
              <a:t>Watch our video</a:t>
            </a:r>
            <a:r>
              <a:rPr lang="en-US" b="1" dirty="0"/>
              <a:t> below for a quick introduction.</a:t>
            </a:r>
            <a:endParaRPr lang="en-US" dirty="0"/>
          </a:p>
          <a:p>
            <a:r>
              <a:rPr lang="en-US" dirty="0"/>
              <a:t>What are owl pellets? They are the regurgitated remains of an owl's meal, including all the bones of the animals it ate (usually small rodents). Owls usually swallow their food whole, digest the edible parts, and then expel the indigestible parts through their mouth as a pellet. </a:t>
            </a:r>
          </a:p>
          <a:p>
            <a:r>
              <a:rPr lang="en-US" dirty="0"/>
              <a:t>(</a:t>
            </a:r>
            <a:r>
              <a:rPr lang="en-US" b="1" dirty="0"/>
              <a:t>Safety Note: </a:t>
            </a:r>
            <a:r>
              <a:rPr lang="en-US" dirty="0"/>
              <a:t>Most owl pellets you can buy are sterilized to kill bacteria, but take care not to dissect a pellet near food or put any part of it in your mouth. Use </a:t>
            </a:r>
            <a:r>
              <a:rPr lang="en-US" b="1" dirty="0">
                <a:solidFill>
                  <a:schemeClr val="tx1">
                    <a:lumMod val="95000"/>
                    <a:lumOff val="5000"/>
                  </a:schemeClr>
                </a:solidFill>
                <a:hlinkClick r:id="rId4"/>
              </a:rPr>
              <a:t>disposable gloves</a:t>
            </a:r>
            <a:r>
              <a:rPr lang="en-US" dirty="0"/>
              <a:t> or wash your hands well after working with the pellet.)</a:t>
            </a:r>
          </a:p>
          <a:p>
            <a:endParaRPr lang="en-US" dirty="0"/>
          </a:p>
        </p:txBody>
      </p:sp>
    </p:spTree>
    <p:custDataLst>
      <p:tags r:id="rId1"/>
    </p:custDataLst>
    <p:extLst>
      <p:ext uri="{BB962C8B-B14F-4D97-AF65-F5344CB8AC3E}">
        <p14:creationId xmlns:p14="http://schemas.microsoft.com/office/powerpoint/2010/main" val="2916579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7534"/>
          </a:xfrm>
        </p:spPr>
        <p:txBody>
          <a:bodyPr/>
          <a:lstStyle/>
          <a:p>
            <a:r>
              <a:rPr lang="en-US" dirty="0" smtClean="0"/>
              <a:t>Procedure:</a:t>
            </a:r>
            <a:endParaRPr lang="en-US" dirty="0"/>
          </a:p>
        </p:txBody>
      </p:sp>
      <p:sp>
        <p:nvSpPr>
          <p:cNvPr id="3" name="Content Placeholder 2"/>
          <p:cNvSpPr>
            <a:spLocks noGrp="1"/>
          </p:cNvSpPr>
          <p:nvPr>
            <p:ph idx="1"/>
          </p:nvPr>
        </p:nvSpPr>
        <p:spPr>
          <a:xfrm>
            <a:off x="838200" y="1102660"/>
            <a:ext cx="10515600" cy="5499846"/>
          </a:xfrm>
        </p:spPr>
        <p:txBody>
          <a:bodyPr>
            <a:normAutofit fontScale="77500" lnSpcReduction="20000"/>
          </a:bodyPr>
          <a:lstStyle/>
          <a:p>
            <a:pPr marL="0" lvl="0" indent="0" eaLnBrk="0" fontAlgn="base" hangingPunct="0">
              <a:lnSpc>
                <a:spcPct val="100000"/>
              </a:lnSpc>
              <a:spcBef>
                <a:spcPct val="0"/>
              </a:spcBef>
              <a:spcAft>
                <a:spcPct val="0"/>
              </a:spcAft>
              <a:buNone/>
            </a:pPr>
            <a:r>
              <a:rPr lang="en-US" dirty="0"/>
              <a:t>To do this lab, you'll need an </a:t>
            </a:r>
            <a:r>
              <a:rPr lang="en-US" b="1" dirty="0">
                <a:hlinkClick r:id="rId3"/>
              </a:rPr>
              <a:t>owl pellet</a:t>
            </a:r>
            <a:r>
              <a:rPr lang="en-US" dirty="0"/>
              <a:t>. Carefully </a:t>
            </a:r>
            <a:r>
              <a:rPr lang="en-US" b="1" dirty="0"/>
              <a:t>inspect the outside of the pellet</a:t>
            </a:r>
            <a:r>
              <a:rPr lang="en-US" dirty="0"/>
              <a:t> and note its size, whether there are any feathers visible, and whether there are any clues to where the pellet was found. Guess how many different animal skeletons the pellet contains</a:t>
            </a:r>
            <a:r>
              <a:rPr lang="en-US" dirty="0" smtClean="0"/>
              <a:t>. </a:t>
            </a:r>
            <a:r>
              <a:rPr kumimoji="0" lang="en-US" b="0" i="0" u="none" strike="noStrike" cap="none" normalizeH="0" baseline="0" dirty="0" smtClean="0">
                <a:ln>
                  <a:noFill/>
                </a:ln>
                <a:solidFill>
                  <a:srgbClr val="000000"/>
                </a:solidFill>
                <a:effectLst/>
                <a:latin typeface="Arial" panose="020B0604020202020204" pitchFamily="34" charset="0"/>
                <a:cs typeface="Arial" panose="020B0604020202020204" pitchFamily="34" charset="0"/>
              </a:rPr>
              <a:t>1.Measure the length and width of your owl pellets.</a:t>
            </a:r>
            <a:endParaRPr kumimoji="0" lang="en-US" b="0" i="0" u="none" strike="noStrike" cap="none" normalizeH="0" baseline="0" dirty="0" smtClean="0">
              <a:ln>
                <a:noFill/>
              </a:ln>
              <a:solidFill>
                <a:schemeClr val="tx1"/>
              </a:solidFill>
              <a:effectLst/>
            </a:endParaRPr>
          </a:p>
          <a:p>
            <a:pPr marL="0" lvl="0" indent="0" eaLnBrk="0" fontAlgn="base" hangingPunct="0">
              <a:lnSpc>
                <a:spcPct val="100000"/>
              </a:lnSpc>
              <a:spcBef>
                <a:spcPct val="0"/>
              </a:spcBef>
              <a:spcAft>
                <a:spcPct val="0"/>
              </a:spcAft>
              <a:buNone/>
            </a:pPr>
            <a:r>
              <a:rPr kumimoji="0" lang="en-US" b="0" i="0" u="none" strike="noStrike" cap="none" normalizeH="0" baseline="0" dirty="0" smtClean="0">
                <a:ln>
                  <a:noFill/>
                </a:ln>
                <a:solidFill>
                  <a:schemeClr val="tx1"/>
                </a:solidFill>
                <a:effectLst/>
                <a:latin typeface="Arial" panose="020B0604020202020204" pitchFamily="34" charset="0"/>
              </a:rPr>
              <a:t>Length of your owl pellet_______ Width of your owl pellet_______.</a:t>
            </a:r>
            <a:endParaRPr lang="en-US" dirty="0"/>
          </a:p>
          <a:p>
            <a:r>
              <a:rPr lang="en-US" dirty="0"/>
              <a:t>Next, gently </a:t>
            </a:r>
            <a:r>
              <a:rPr lang="en-US" b="1" dirty="0"/>
              <a:t>pull apart the pellet</a:t>
            </a:r>
            <a:r>
              <a:rPr lang="en-US" dirty="0"/>
              <a:t>, being careful not to break any of the bones inside it. Use toothpicks or a </a:t>
            </a:r>
            <a:r>
              <a:rPr lang="en-US" b="1" dirty="0">
                <a:hlinkClick r:id="rId4"/>
              </a:rPr>
              <a:t>teasing needle</a:t>
            </a:r>
            <a:r>
              <a:rPr lang="en-US" dirty="0"/>
              <a:t> to separate the bones from the fur or feathers. Take special care when removing the skulls and jawbones, since they are the best way to identify the animals that the owl ate. Group similar bones together. When you've finished sorting the bones, roll the last bits of fur between your fingers to find little bones or teeth that might have been overlooked.</a:t>
            </a:r>
          </a:p>
          <a:p>
            <a:r>
              <a:rPr lang="en-US" dirty="0"/>
              <a:t>Once you've found all the bones, try to reconstruct the skeletons of the animals. Use an identification key to </a:t>
            </a:r>
            <a:r>
              <a:rPr lang="en-US" b="1" dirty="0"/>
              <a:t>classify the bones</a:t>
            </a:r>
            <a:r>
              <a:rPr lang="en-US" dirty="0"/>
              <a:t>. Owls usually eat more than one rodent before regurgitating the remains, so you should be able to find multiple bones that are similar. Can you distinguish between the bones of different kinds of rodents based on their size?</a:t>
            </a:r>
          </a:p>
          <a:p>
            <a:r>
              <a:rPr lang="en-US" dirty="0"/>
              <a:t>How many different kinds of animals did you find evidence of in the pellet? How many animals were there in total? What can you conclude about the eating habits of the owl that made your pellet?</a:t>
            </a:r>
          </a:p>
          <a:p>
            <a:endParaRPr lang="en-US" dirty="0"/>
          </a:p>
        </p:txBody>
      </p:sp>
      <p:sp>
        <p:nvSpPr>
          <p:cNvPr id="4" name="Rectangle 1"/>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custDataLst>
      <p:tags r:id="rId1"/>
    </p:custDataLst>
    <p:extLst>
      <p:ext uri="{BB962C8B-B14F-4D97-AF65-F5344CB8AC3E}">
        <p14:creationId xmlns:p14="http://schemas.microsoft.com/office/powerpoint/2010/main" val="15327112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372" y="186665"/>
            <a:ext cx="3325837" cy="802493"/>
          </a:xfrm>
        </p:spPr>
        <p:txBody>
          <a:bodyPr/>
          <a:lstStyle/>
          <a:p>
            <a:r>
              <a:rPr lang="en-US" dirty="0" smtClean="0"/>
              <a:t>Bones Found</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39357186"/>
              </p:ext>
            </p:extLst>
          </p:nvPr>
        </p:nvGraphicFramePr>
        <p:xfrm>
          <a:off x="1702191" y="2084571"/>
          <a:ext cx="7849772" cy="4091145"/>
        </p:xfrm>
        <a:graphic>
          <a:graphicData uri="http://schemas.openxmlformats.org/drawingml/2006/table">
            <a:tbl>
              <a:tblPr/>
              <a:tblGrid>
                <a:gridCol w="1828640"/>
                <a:gridCol w="3367374"/>
                <a:gridCol w="2653758"/>
              </a:tblGrid>
              <a:tr h="413247">
                <a:tc>
                  <a:txBody>
                    <a:bodyPr/>
                    <a:lstStyle/>
                    <a:p>
                      <a:endParaRPr lang="en-US" dirty="0"/>
                    </a:p>
                  </a:txBody>
                  <a:tcPr marL="15240" marR="15240" marT="15240" marB="15240" anchor="ctr">
                    <a:lnL>
                      <a:noFill/>
                    </a:lnL>
                    <a:lnR>
                      <a:noFill/>
                    </a:lnR>
                    <a:lnT>
                      <a:noFill/>
                    </a:lnT>
                    <a:lnB>
                      <a:noFill/>
                    </a:lnB>
                    <a:solidFill>
                      <a:srgbClr val="FFFFFF"/>
                    </a:solidFill>
                  </a:tcPr>
                </a:tc>
                <a:tc>
                  <a:txBody>
                    <a:bodyPr/>
                    <a:lstStyle/>
                    <a:p>
                      <a:endParaRPr lang="en-US" dirty="0"/>
                    </a:p>
                  </a:txBody>
                  <a:tcPr marL="15240" marR="15240" marT="15240" marB="15240" anchor="ctr">
                    <a:lnL>
                      <a:noFill/>
                    </a:lnL>
                    <a:lnR>
                      <a:noFill/>
                    </a:lnR>
                    <a:lnT>
                      <a:noFill/>
                    </a:lnT>
                    <a:lnB>
                      <a:noFill/>
                    </a:lnB>
                    <a:solidFill>
                      <a:srgbClr val="FFFFFF"/>
                    </a:solidFill>
                  </a:tcPr>
                </a:tc>
                <a:tc>
                  <a:txBody>
                    <a:bodyPr/>
                    <a:lstStyle/>
                    <a:p>
                      <a:endParaRPr lang="en-US" dirty="0"/>
                    </a:p>
                  </a:txBody>
                  <a:tcPr marL="15240" marR="15240" marT="15240" marB="15240" anchor="ctr">
                    <a:lnL>
                      <a:noFill/>
                    </a:lnL>
                    <a:lnR>
                      <a:noFill/>
                    </a:lnR>
                    <a:lnT>
                      <a:noFill/>
                    </a:lnT>
                    <a:lnB>
                      <a:noFill/>
                    </a:lnB>
                    <a:solidFill>
                      <a:srgbClr val="FFFFFF"/>
                    </a:solidFill>
                  </a:tcPr>
                </a:tc>
              </a:tr>
              <a:tr h="413247">
                <a:tc>
                  <a:txBody>
                    <a:bodyPr/>
                    <a:lstStyle/>
                    <a:p>
                      <a:endParaRPr lang="en-US" dirty="0"/>
                    </a:p>
                  </a:txBody>
                  <a:tcPr marL="15240" marR="15240" marT="15240" marB="15240" anchor="ctr">
                    <a:lnL>
                      <a:noFill/>
                    </a:lnL>
                    <a:lnR>
                      <a:noFill/>
                    </a:lnR>
                    <a:lnT>
                      <a:noFill/>
                    </a:lnT>
                    <a:lnB>
                      <a:noFill/>
                    </a:lnB>
                    <a:solidFill>
                      <a:srgbClr val="FFFFFF"/>
                    </a:solidFill>
                  </a:tcPr>
                </a:tc>
                <a:tc>
                  <a:txBody>
                    <a:bodyPr/>
                    <a:lstStyle/>
                    <a:p>
                      <a:r>
                        <a:rPr lang="en-US"/>
                        <a:t> </a:t>
                      </a:r>
                    </a:p>
                  </a:txBody>
                  <a:tcPr marL="15240" marR="15240" marT="15240" marB="15240" anchor="ctr">
                    <a:lnL>
                      <a:noFill/>
                    </a:lnL>
                    <a:lnR>
                      <a:noFill/>
                    </a:lnR>
                    <a:lnT>
                      <a:noFill/>
                    </a:lnT>
                    <a:lnB>
                      <a:noFill/>
                    </a:lnB>
                    <a:solidFill>
                      <a:srgbClr val="FFFFFF"/>
                    </a:solidFill>
                  </a:tcPr>
                </a:tc>
                <a:tc>
                  <a:txBody>
                    <a:bodyPr/>
                    <a:lstStyle/>
                    <a:p>
                      <a:r>
                        <a:rPr lang="en-US"/>
                        <a:t> </a:t>
                      </a:r>
                    </a:p>
                  </a:txBody>
                  <a:tcPr marL="15240" marR="15240" marT="15240" marB="15240" anchor="ctr">
                    <a:lnL>
                      <a:noFill/>
                    </a:lnL>
                    <a:lnR>
                      <a:noFill/>
                    </a:lnR>
                    <a:lnT>
                      <a:noFill/>
                    </a:lnT>
                    <a:lnB>
                      <a:noFill/>
                    </a:lnB>
                    <a:solidFill>
                      <a:srgbClr val="FFFFFF"/>
                    </a:solidFill>
                  </a:tcPr>
                </a:tc>
              </a:tr>
              <a:tr h="413247">
                <a:tc>
                  <a:txBody>
                    <a:bodyPr/>
                    <a:lstStyle/>
                    <a:p>
                      <a:endParaRPr lang="en-US" dirty="0"/>
                    </a:p>
                  </a:txBody>
                  <a:tcPr marL="15240" marR="15240" marT="15240" marB="15240" anchor="ctr">
                    <a:lnL>
                      <a:noFill/>
                    </a:lnL>
                    <a:lnR>
                      <a:noFill/>
                    </a:lnR>
                    <a:lnT>
                      <a:noFill/>
                    </a:lnT>
                    <a:lnB>
                      <a:noFill/>
                    </a:lnB>
                    <a:solidFill>
                      <a:srgbClr val="FFFFFF"/>
                    </a:solidFill>
                  </a:tcPr>
                </a:tc>
                <a:tc>
                  <a:txBody>
                    <a:bodyPr/>
                    <a:lstStyle/>
                    <a:p>
                      <a:r>
                        <a:rPr lang="en-US"/>
                        <a:t> </a:t>
                      </a:r>
                    </a:p>
                  </a:txBody>
                  <a:tcPr marL="15240" marR="15240" marT="15240" marB="15240" anchor="ctr">
                    <a:lnL>
                      <a:noFill/>
                    </a:lnL>
                    <a:lnR>
                      <a:noFill/>
                    </a:lnR>
                    <a:lnT>
                      <a:noFill/>
                    </a:lnT>
                    <a:lnB>
                      <a:noFill/>
                    </a:lnB>
                    <a:solidFill>
                      <a:srgbClr val="FFFFFF"/>
                    </a:solidFill>
                  </a:tcPr>
                </a:tc>
                <a:tc>
                  <a:txBody>
                    <a:bodyPr/>
                    <a:lstStyle/>
                    <a:p>
                      <a:r>
                        <a:rPr lang="en-US"/>
                        <a:t> </a:t>
                      </a:r>
                    </a:p>
                  </a:txBody>
                  <a:tcPr marL="15240" marR="15240" marT="15240" marB="15240" anchor="ctr">
                    <a:lnL>
                      <a:noFill/>
                    </a:lnL>
                    <a:lnR>
                      <a:noFill/>
                    </a:lnR>
                    <a:lnT>
                      <a:noFill/>
                    </a:lnT>
                    <a:lnB>
                      <a:noFill/>
                    </a:lnB>
                    <a:solidFill>
                      <a:srgbClr val="FFFFFF"/>
                    </a:solidFill>
                  </a:tcPr>
                </a:tc>
              </a:tr>
              <a:tr h="413247">
                <a:tc>
                  <a:txBody>
                    <a:bodyPr/>
                    <a:lstStyle/>
                    <a:p>
                      <a:endParaRPr lang="en-US" dirty="0"/>
                    </a:p>
                  </a:txBody>
                  <a:tcPr marL="15240" marR="15240" marT="15240" marB="15240" anchor="ctr">
                    <a:lnL>
                      <a:noFill/>
                    </a:lnL>
                    <a:lnR>
                      <a:noFill/>
                    </a:lnR>
                    <a:lnT>
                      <a:noFill/>
                    </a:lnT>
                    <a:lnB>
                      <a:noFill/>
                    </a:lnB>
                    <a:solidFill>
                      <a:srgbClr val="FFFFFF"/>
                    </a:solidFill>
                  </a:tcPr>
                </a:tc>
                <a:tc>
                  <a:txBody>
                    <a:bodyPr/>
                    <a:lstStyle/>
                    <a:p>
                      <a:r>
                        <a:rPr lang="en-US"/>
                        <a:t> </a:t>
                      </a:r>
                    </a:p>
                  </a:txBody>
                  <a:tcPr marL="15240" marR="15240" marT="15240" marB="15240" anchor="ctr">
                    <a:lnL>
                      <a:noFill/>
                    </a:lnL>
                    <a:lnR>
                      <a:noFill/>
                    </a:lnR>
                    <a:lnT>
                      <a:noFill/>
                    </a:lnT>
                    <a:lnB>
                      <a:noFill/>
                    </a:lnB>
                    <a:solidFill>
                      <a:srgbClr val="FFFFFF"/>
                    </a:solidFill>
                  </a:tcPr>
                </a:tc>
                <a:tc>
                  <a:txBody>
                    <a:bodyPr/>
                    <a:lstStyle/>
                    <a:p>
                      <a:r>
                        <a:rPr lang="en-US"/>
                        <a:t> </a:t>
                      </a:r>
                    </a:p>
                  </a:txBody>
                  <a:tcPr marL="15240" marR="15240" marT="15240" marB="15240" anchor="ctr">
                    <a:lnL>
                      <a:noFill/>
                    </a:lnL>
                    <a:lnR>
                      <a:noFill/>
                    </a:lnR>
                    <a:lnT>
                      <a:noFill/>
                    </a:lnT>
                    <a:lnB>
                      <a:noFill/>
                    </a:lnB>
                    <a:solidFill>
                      <a:srgbClr val="FFFFFF"/>
                    </a:solidFill>
                  </a:tcPr>
                </a:tc>
              </a:tr>
              <a:tr h="413247">
                <a:tc>
                  <a:txBody>
                    <a:bodyPr/>
                    <a:lstStyle/>
                    <a:p>
                      <a:endParaRPr lang="en-US" dirty="0"/>
                    </a:p>
                  </a:txBody>
                  <a:tcPr marL="15240" marR="15240" marT="15240" marB="15240" anchor="ctr">
                    <a:lnL>
                      <a:noFill/>
                    </a:lnL>
                    <a:lnR>
                      <a:noFill/>
                    </a:lnR>
                    <a:lnT>
                      <a:noFill/>
                    </a:lnT>
                    <a:lnB>
                      <a:noFill/>
                    </a:lnB>
                    <a:solidFill>
                      <a:srgbClr val="FFFFFF"/>
                    </a:solidFill>
                  </a:tcPr>
                </a:tc>
                <a:tc>
                  <a:txBody>
                    <a:bodyPr/>
                    <a:lstStyle/>
                    <a:p>
                      <a:r>
                        <a:rPr lang="en-US"/>
                        <a:t> </a:t>
                      </a:r>
                    </a:p>
                  </a:txBody>
                  <a:tcPr marL="15240" marR="15240" marT="15240" marB="15240" anchor="ctr">
                    <a:lnL>
                      <a:noFill/>
                    </a:lnL>
                    <a:lnR>
                      <a:noFill/>
                    </a:lnR>
                    <a:lnT>
                      <a:noFill/>
                    </a:lnT>
                    <a:lnB>
                      <a:noFill/>
                    </a:lnB>
                    <a:solidFill>
                      <a:srgbClr val="FFFFFF"/>
                    </a:solidFill>
                  </a:tcPr>
                </a:tc>
                <a:tc>
                  <a:txBody>
                    <a:bodyPr/>
                    <a:lstStyle/>
                    <a:p>
                      <a:r>
                        <a:rPr lang="en-US"/>
                        <a:t> </a:t>
                      </a:r>
                    </a:p>
                  </a:txBody>
                  <a:tcPr marL="15240" marR="15240" marT="15240" marB="15240" anchor="ctr">
                    <a:lnL>
                      <a:noFill/>
                    </a:lnL>
                    <a:lnR>
                      <a:noFill/>
                    </a:lnR>
                    <a:lnT>
                      <a:noFill/>
                    </a:lnT>
                    <a:lnB>
                      <a:noFill/>
                    </a:lnB>
                    <a:solidFill>
                      <a:srgbClr val="FFFFFF"/>
                    </a:solidFill>
                  </a:tcPr>
                </a:tc>
              </a:tr>
              <a:tr h="413247">
                <a:tc>
                  <a:txBody>
                    <a:bodyPr/>
                    <a:lstStyle/>
                    <a:p>
                      <a:endParaRPr lang="en-US" dirty="0"/>
                    </a:p>
                  </a:txBody>
                  <a:tcPr marL="15240" marR="15240" marT="15240" marB="15240" anchor="ctr">
                    <a:lnL>
                      <a:noFill/>
                    </a:lnL>
                    <a:lnR>
                      <a:noFill/>
                    </a:lnR>
                    <a:lnT>
                      <a:noFill/>
                    </a:lnT>
                    <a:lnB>
                      <a:noFill/>
                    </a:lnB>
                    <a:solidFill>
                      <a:srgbClr val="FFFFFF"/>
                    </a:solidFill>
                  </a:tcPr>
                </a:tc>
                <a:tc>
                  <a:txBody>
                    <a:bodyPr/>
                    <a:lstStyle/>
                    <a:p>
                      <a:r>
                        <a:rPr lang="en-US"/>
                        <a:t> </a:t>
                      </a:r>
                    </a:p>
                  </a:txBody>
                  <a:tcPr marL="15240" marR="15240" marT="15240" marB="15240" anchor="ctr">
                    <a:lnL>
                      <a:noFill/>
                    </a:lnL>
                    <a:lnR>
                      <a:noFill/>
                    </a:lnR>
                    <a:lnT>
                      <a:noFill/>
                    </a:lnT>
                    <a:lnB>
                      <a:noFill/>
                    </a:lnB>
                    <a:solidFill>
                      <a:srgbClr val="FFFFFF"/>
                    </a:solidFill>
                  </a:tcPr>
                </a:tc>
                <a:tc>
                  <a:txBody>
                    <a:bodyPr/>
                    <a:lstStyle/>
                    <a:p>
                      <a:r>
                        <a:rPr lang="en-US"/>
                        <a:t> </a:t>
                      </a:r>
                    </a:p>
                  </a:txBody>
                  <a:tcPr marL="15240" marR="15240" marT="15240" marB="15240" anchor="ctr">
                    <a:lnL>
                      <a:noFill/>
                    </a:lnL>
                    <a:lnR>
                      <a:noFill/>
                    </a:lnR>
                    <a:lnT>
                      <a:noFill/>
                    </a:lnT>
                    <a:lnB>
                      <a:noFill/>
                    </a:lnB>
                    <a:solidFill>
                      <a:srgbClr val="FFFFFF"/>
                    </a:solidFill>
                  </a:tcPr>
                </a:tc>
              </a:tr>
              <a:tr h="785169">
                <a:tc>
                  <a:txBody>
                    <a:bodyPr/>
                    <a:lstStyle/>
                    <a:p>
                      <a:endParaRPr lang="en-US" dirty="0"/>
                    </a:p>
                  </a:txBody>
                  <a:tcPr marL="15240" marR="15240" marT="15240" marB="15240" anchor="ctr">
                    <a:lnL>
                      <a:noFill/>
                    </a:lnL>
                    <a:lnR>
                      <a:noFill/>
                    </a:lnR>
                    <a:lnT>
                      <a:noFill/>
                    </a:lnT>
                    <a:lnB>
                      <a:noFill/>
                    </a:lnB>
                    <a:solidFill>
                      <a:srgbClr val="FFFFFF"/>
                    </a:solidFill>
                  </a:tcPr>
                </a:tc>
                <a:tc>
                  <a:txBody>
                    <a:bodyPr/>
                    <a:lstStyle/>
                    <a:p>
                      <a:r>
                        <a:rPr lang="en-US"/>
                        <a:t> </a:t>
                      </a:r>
                    </a:p>
                  </a:txBody>
                  <a:tcPr marL="15240" marR="15240" marT="15240" marB="15240" anchor="ctr">
                    <a:lnL>
                      <a:noFill/>
                    </a:lnL>
                    <a:lnR>
                      <a:noFill/>
                    </a:lnR>
                    <a:lnT>
                      <a:noFill/>
                    </a:lnT>
                    <a:lnB>
                      <a:noFill/>
                    </a:lnB>
                    <a:solidFill>
                      <a:srgbClr val="FFFFFF"/>
                    </a:solidFill>
                  </a:tcPr>
                </a:tc>
                <a:tc>
                  <a:txBody>
                    <a:bodyPr/>
                    <a:lstStyle/>
                    <a:p>
                      <a:r>
                        <a:rPr lang="en-US"/>
                        <a:t> </a:t>
                      </a:r>
                    </a:p>
                  </a:txBody>
                  <a:tcPr marL="15240" marR="15240" marT="15240" marB="15240" anchor="ctr">
                    <a:lnL>
                      <a:noFill/>
                    </a:lnL>
                    <a:lnR>
                      <a:noFill/>
                    </a:lnR>
                    <a:lnT>
                      <a:noFill/>
                    </a:lnT>
                    <a:lnB>
                      <a:noFill/>
                    </a:lnB>
                    <a:solidFill>
                      <a:srgbClr val="FFFFFF"/>
                    </a:solidFill>
                  </a:tcPr>
                </a:tc>
              </a:tr>
              <a:tr h="413247">
                <a:tc>
                  <a:txBody>
                    <a:bodyPr/>
                    <a:lstStyle/>
                    <a:p>
                      <a:endParaRPr lang="en-US" dirty="0"/>
                    </a:p>
                  </a:txBody>
                  <a:tcPr marL="15240" marR="15240" marT="15240" marB="15240" anchor="ctr">
                    <a:lnL>
                      <a:noFill/>
                    </a:lnL>
                    <a:lnR>
                      <a:noFill/>
                    </a:lnR>
                    <a:lnT>
                      <a:noFill/>
                    </a:lnT>
                    <a:lnB>
                      <a:noFill/>
                    </a:lnB>
                    <a:solidFill>
                      <a:srgbClr val="FFFFFF"/>
                    </a:solidFill>
                  </a:tcPr>
                </a:tc>
                <a:tc>
                  <a:txBody>
                    <a:bodyPr/>
                    <a:lstStyle/>
                    <a:p>
                      <a:r>
                        <a:rPr lang="en-US"/>
                        <a:t> </a:t>
                      </a:r>
                    </a:p>
                  </a:txBody>
                  <a:tcPr marL="15240" marR="15240" marT="15240" marB="15240" anchor="ctr">
                    <a:lnL>
                      <a:noFill/>
                    </a:lnL>
                    <a:lnR>
                      <a:noFill/>
                    </a:lnR>
                    <a:lnT>
                      <a:noFill/>
                    </a:lnT>
                    <a:lnB>
                      <a:noFill/>
                    </a:lnB>
                    <a:solidFill>
                      <a:srgbClr val="FFFFFF"/>
                    </a:solidFill>
                  </a:tcPr>
                </a:tc>
                <a:tc>
                  <a:txBody>
                    <a:bodyPr/>
                    <a:lstStyle/>
                    <a:p>
                      <a:r>
                        <a:rPr lang="en-US"/>
                        <a:t> </a:t>
                      </a:r>
                    </a:p>
                  </a:txBody>
                  <a:tcPr marL="15240" marR="15240" marT="15240" marB="15240" anchor="ctr">
                    <a:lnL>
                      <a:noFill/>
                    </a:lnL>
                    <a:lnR>
                      <a:noFill/>
                    </a:lnR>
                    <a:lnT>
                      <a:noFill/>
                    </a:lnT>
                    <a:lnB>
                      <a:noFill/>
                    </a:lnB>
                    <a:solidFill>
                      <a:srgbClr val="FFFFFF"/>
                    </a:solidFill>
                  </a:tcPr>
                </a:tc>
              </a:tr>
              <a:tr h="413247">
                <a:tc>
                  <a:txBody>
                    <a:bodyPr/>
                    <a:lstStyle/>
                    <a:p>
                      <a:endParaRPr lang="en-US" dirty="0"/>
                    </a:p>
                  </a:txBody>
                  <a:tcPr marL="15240" marR="15240" marT="15240" marB="15240" anchor="ctr">
                    <a:lnL>
                      <a:noFill/>
                    </a:lnL>
                    <a:lnR>
                      <a:noFill/>
                    </a:lnR>
                    <a:lnT>
                      <a:noFill/>
                    </a:lnT>
                    <a:lnB>
                      <a:noFill/>
                    </a:lnB>
                    <a:solidFill>
                      <a:srgbClr val="FFFFFF"/>
                    </a:solidFill>
                  </a:tcPr>
                </a:tc>
                <a:tc>
                  <a:txBody>
                    <a:bodyPr/>
                    <a:lstStyle/>
                    <a:p>
                      <a:r>
                        <a:rPr lang="en-US"/>
                        <a:t> </a:t>
                      </a:r>
                    </a:p>
                  </a:txBody>
                  <a:tcPr marL="15240" marR="15240" marT="15240" marB="15240" anchor="ctr">
                    <a:lnL>
                      <a:noFill/>
                    </a:lnL>
                    <a:lnR>
                      <a:noFill/>
                    </a:lnR>
                    <a:lnT>
                      <a:noFill/>
                    </a:lnT>
                    <a:lnB>
                      <a:noFill/>
                    </a:lnB>
                    <a:solidFill>
                      <a:srgbClr val="FFFFFF"/>
                    </a:solidFill>
                  </a:tcPr>
                </a:tc>
                <a:tc>
                  <a:txBody>
                    <a:bodyPr/>
                    <a:lstStyle/>
                    <a:p>
                      <a:r>
                        <a:rPr lang="en-US" dirty="0"/>
                        <a:t> </a:t>
                      </a:r>
                    </a:p>
                  </a:txBody>
                  <a:tcPr marL="15240" marR="15240" marT="15240" marB="15240" anchor="ctr">
                    <a:lnL>
                      <a:noFill/>
                    </a:lnL>
                    <a:lnR>
                      <a:noFill/>
                    </a:lnR>
                    <a:lnT>
                      <a:noFill/>
                    </a:lnT>
                    <a:lnB>
                      <a:noFill/>
                    </a:lnB>
                    <a:solidFill>
                      <a:srgbClr val="FFFFFF"/>
                    </a:solidFill>
                  </a:tcPr>
                </a:tc>
              </a:tr>
            </a:tbl>
          </a:graphicData>
        </a:graphic>
      </p:graphicFrame>
      <p:sp>
        <p:nvSpPr>
          <p:cNvPr id="8" name="Rectangle 2"/>
          <p:cNvSpPr>
            <a:spLocks noChangeArrowheads="1"/>
          </p:cNvSpPr>
          <p:nvPr/>
        </p:nvSpPr>
        <p:spPr bwMode="auto">
          <a:xfrm>
            <a:off x="-5339471" y="-382722"/>
            <a:ext cx="20932726" cy="5693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0000"/>
                </a:solidFill>
                <a:effectLst/>
                <a:latin typeface="Arial" panose="020B0604020202020204" pitchFamily="34" charset="0"/>
                <a:cs typeface="Arial" panose="020B0604020202020204" pitchFamily="34" charset="0"/>
              </a:rPr>
              <a:t>Bones Found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976150458"/>
              </p:ext>
            </p:extLst>
          </p:nvPr>
        </p:nvGraphicFramePr>
        <p:xfrm>
          <a:off x="2017934" y="989158"/>
          <a:ext cx="8127999" cy="5760720"/>
        </p:xfrm>
        <a:graphic>
          <a:graphicData uri="http://schemas.openxmlformats.org/drawingml/2006/table">
            <a:tbl>
              <a:tblPr firstRow="1" bandRow="1">
                <a:tableStyleId>{93296810-A885-4BE3-A3E7-6D5BEEA58F35}</a:tableStyleId>
              </a:tblPr>
              <a:tblGrid>
                <a:gridCol w="2709333"/>
                <a:gridCol w="2709333"/>
                <a:gridCol w="2709333"/>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Bone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Type</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Number</a:t>
                      </a:r>
                    </a:p>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Skull</a:t>
                      </a:r>
                    </a:p>
                    <a:p>
                      <a:endParaRPr lang="en-US" dirty="0"/>
                    </a:p>
                  </a:txBody>
                  <a:tcPr/>
                </a:tc>
                <a:tc>
                  <a:txBody>
                    <a:bodyPr/>
                    <a:lstStyle/>
                    <a:p>
                      <a:endParaRPr lang="en-US" dirty="0"/>
                    </a:p>
                  </a:txBody>
                  <a:tcPr/>
                </a:tc>
                <a:tc>
                  <a:txBody>
                    <a:bodyPr/>
                    <a:lstStyle/>
                    <a:p>
                      <a:endParaRPr lang="en-US"/>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Jaw</a:t>
                      </a:r>
                    </a:p>
                    <a:p>
                      <a:endParaRPr lang="en-US" dirty="0"/>
                    </a:p>
                  </a:txBody>
                  <a:tcPr/>
                </a:tc>
                <a:tc>
                  <a:txBody>
                    <a:bodyPr/>
                    <a:lstStyle/>
                    <a:p>
                      <a:endParaRPr lang="en-US" dirty="0"/>
                    </a:p>
                  </a:txBody>
                  <a:tcPr/>
                </a:tc>
                <a:tc>
                  <a:txBody>
                    <a:bodyPr/>
                    <a:lstStyle/>
                    <a:p>
                      <a:endParaRPr lang="en-US"/>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Scapula</a:t>
                      </a:r>
                    </a:p>
                    <a:p>
                      <a:endParaRPr lang="en-US" dirty="0"/>
                    </a:p>
                  </a:txBody>
                  <a:tcPr/>
                </a:tc>
                <a:tc>
                  <a:txBody>
                    <a:bodyPr/>
                    <a:lstStyle/>
                    <a:p>
                      <a:endParaRPr lang="en-US" dirty="0"/>
                    </a:p>
                  </a:txBody>
                  <a:tcPr/>
                </a:tc>
                <a:tc>
                  <a:txBody>
                    <a:bodyPr/>
                    <a:lstStyle/>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Forelimb</a:t>
                      </a:r>
                    </a:p>
                    <a:p>
                      <a:endParaRPr lang="en-US" dirty="0"/>
                    </a:p>
                  </a:txBody>
                  <a:tcPr/>
                </a:tc>
                <a:tc>
                  <a:txBody>
                    <a:bodyPr/>
                    <a:lstStyle/>
                    <a:p>
                      <a:endParaRPr lang="en-US" dirty="0"/>
                    </a:p>
                  </a:txBody>
                  <a:tcPr/>
                </a:tc>
                <a:tc>
                  <a:txBody>
                    <a:bodyPr/>
                    <a:lstStyle/>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Hindlimb</a:t>
                      </a:r>
                      <a:endParaRPr lang="en-US" dirty="0" smtClean="0"/>
                    </a:p>
                    <a:p>
                      <a:endParaRPr lang="en-US" dirty="0"/>
                    </a:p>
                  </a:txBody>
                  <a:tcPr/>
                </a:tc>
                <a:tc>
                  <a:txBody>
                    <a:bodyPr/>
                    <a:lstStyle/>
                    <a:p>
                      <a:endParaRPr lang="en-US"/>
                    </a:p>
                  </a:txBody>
                  <a:tcPr/>
                </a:tc>
                <a:tc>
                  <a:txBody>
                    <a:bodyPr/>
                    <a:lstStyle/>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Pelvic Bone</a:t>
                      </a:r>
                    </a:p>
                    <a:p>
                      <a:endParaRPr lang="en-US" dirty="0"/>
                    </a:p>
                  </a:txBody>
                  <a:tcPr/>
                </a:tc>
                <a:tc>
                  <a:txBody>
                    <a:bodyPr/>
                    <a:lstStyle/>
                    <a:p>
                      <a:endParaRPr lang="en-US"/>
                    </a:p>
                  </a:txBody>
                  <a:tcPr/>
                </a:tc>
                <a:tc>
                  <a:txBody>
                    <a:bodyPr/>
                    <a:lstStyle/>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Rib</a:t>
                      </a:r>
                    </a:p>
                    <a:p>
                      <a:endParaRPr lang="en-US" dirty="0"/>
                    </a:p>
                  </a:txBody>
                  <a:tcPr/>
                </a:tc>
                <a:tc>
                  <a:txBody>
                    <a:bodyPr/>
                    <a:lstStyle/>
                    <a:p>
                      <a:endParaRPr lang="en-US"/>
                    </a:p>
                  </a:txBody>
                  <a:tcPr/>
                </a:tc>
                <a:tc>
                  <a:txBody>
                    <a:bodyPr/>
                    <a:lstStyle/>
                    <a:p>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Vertebrae</a:t>
                      </a:r>
                    </a:p>
                    <a:p>
                      <a:endParaRPr lang="en-US" dirty="0"/>
                    </a:p>
                  </a:txBody>
                  <a:tcPr/>
                </a:tc>
                <a:tc>
                  <a:txBody>
                    <a:bodyPr/>
                    <a:lstStyle/>
                    <a:p>
                      <a:endParaRPr lang="en-US"/>
                    </a:p>
                  </a:txBody>
                  <a:tcPr/>
                </a:tc>
                <a:tc>
                  <a:txBody>
                    <a:bodyPr/>
                    <a:lstStyle/>
                    <a:p>
                      <a:endParaRPr lang="en-US" dirty="0"/>
                    </a:p>
                  </a:txBody>
                  <a:tcPr/>
                </a:tc>
              </a:tr>
            </a:tbl>
          </a:graphicData>
        </a:graphic>
      </p:graphicFrame>
    </p:spTree>
    <p:custDataLst>
      <p:tags r:id="rId1"/>
    </p:custDataLst>
    <p:extLst>
      <p:ext uri="{BB962C8B-B14F-4D97-AF65-F5344CB8AC3E}">
        <p14:creationId xmlns:p14="http://schemas.microsoft.com/office/powerpoint/2010/main" val="1633133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283018" y="762551"/>
            <a:ext cx="11908982" cy="517064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454545"/>
                </a:solidFill>
                <a:effectLst/>
                <a:cs typeface="Arial" panose="020B0604020202020204" pitchFamily="34" charset="0"/>
              </a:rPr>
              <a:t>A </a:t>
            </a:r>
            <a:r>
              <a:rPr kumimoji="0" lang="en-US" b="1" i="0" u="none" strike="noStrike" cap="none" normalizeH="0" baseline="0" dirty="0" smtClean="0">
                <a:ln>
                  <a:noFill/>
                </a:ln>
                <a:solidFill>
                  <a:srgbClr val="454545"/>
                </a:solidFill>
                <a:effectLst/>
                <a:cs typeface="Arial" panose="020B0604020202020204" pitchFamily="34" charset="0"/>
              </a:rPr>
              <a:t>food chain</a:t>
            </a:r>
            <a:r>
              <a:rPr kumimoji="0" lang="en-US" b="0" i="0" u="none" strike="noStrike" cap="none" normalizeH="0" baseline="0" dirty="0" smtClean="0">
                <a:ln>
                  <a:noFill/>
                </a:ln>
                <a:solidFill>
                  <a:srgbClr val="454545"/>
                </a:solidFill>
                <a:effectLst/>
                <a:cs typeface="Arial" panose="020B0604020202020204" pitchFamily="34" charset="0"/>
              </a:rPr>
              <a:t> shows the relationship between </a:t>
            </a:r>
            <a:r>
              <a:rPr kumimoji="0" lang="en-US" b="0" i="1" u="none" strike="noStrike" cap="none" normalizeH="0" baseline="0" dirty="0" smtClean="0">
                <a:ln>
                  <a:noFill/>
                </a:ln>
                <a:solidFill>
                  <a:srgbClr val="454545"/>
                </a:solidFill>
                <a:effectLst/>
                <a:cs typeface="Arial" panose="020B0604020202020204" pitchFamily="34" charset="0"/>
              </a:rPr>
              <a:t>producers</a:t>
            </a:r>
            <a:r>
              <a:rPr kumimoji="0" lang="en-US" b="0" i="0" u="none" strike="noStrike" cap="none" normalizeH="0" baseline="0" dirty="0" smtClean="0">
                <a:ln>
                  <a:noFill/>
                </a:ln>
                <a:solidFill>
                  <a:srgbClr val="454545"/>
                </a:solidFill>
                <a:effectLst/>
                <a:cs typeface="Arial" panose="020B0604020202020204" pitchFamily="34" charset="0"/>
              </a:rPr>
              <a:t> (plants)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454545"/>
                </a:solidFill>
                <a:effectLst/>
                <a:cs typeface="Arial" panose="020B0604020202020204" pitchFamily="34" charset="0"/>
              </a:rPr>
              <a:t>and </a:t>
            </a:r>
            <a:r>
              <a:rPr kumimoji="0" lang="en-US" b="0" i="1" u="none" strike="noStrike" cap="none" normalizeH="0" baseline="0" dirty="0" smtClean="0">
                <a:ln>
                  <a:noFill/>
                </a:ln>
                <a:solidFill>
                  <a:srgbClr val="454545"/>
                </a:solidFill>
                <a:effectLst/>
                <a:cs typeface="Arial" panose="020B0604020202020204" pitchFamily="34" charset="0"/>
              </a:rPr>
              <a:t>consumers</a:t>
            </a:r>
            <a:r>
              <a:rPr kumimoji="0" lang="en-US" b="0" i="0" u="none" strike="noStrike" cap="none" normalizeH="0" baseline="0" dirty="0" smtClean="0">
                <a:ln>
                  <a:noFill/>
                </a:ln>
                <a:solidFill>
                  <a:srgbClr val="454545"/>
                </a:solidFill>
                <a:effectLst/>
                <a:cs typeface="Arial" panose="020B0604020202020204" pitchFamily="34" charset="0"/>
              </a:rPr>
              <a:t> (animals that eat the plants or that eat other animals).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454545"/>
                </a:solidFill>
                <a:effectLst/>
                <a:cs typeface="Arial" panose="020B0604020202020204" pitchFamily="34" charset="0"/>
              </a:rPr>
              <a:t> Here are some simple relationships between the producers and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454545"/>
                </a:solidFill>
                <a:effectLst/>
                <a:cs typeface="Arial" panose="020B0604020202020204" pitchFamily="34" charset="0"/>
              </a:rPr>
              <a:t>consumers that are involved in a Barn owl's diet.</a:t>
            </a:r>
            <a:endParaRPr kumimoji="0" 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454545"/>
                </a:solidFill>
                <a:effectLst/>
                <a:cs typeface="Arial" panose="020B0604020202020204" pitchFamily="34" charset="0"/>
              </a:rPr>
              <a:t>Plants, grasses, roots, seeds --&gt; mice, rats, gophers, birds</a:t>
            </a:r>
            <a:br>
              <a:rPr kumimoji="0" lang="en-US" b="0" i="0" u="none" strike="noStrike" cap="none" normalizeH="0" baseline="0" dirty="0" smtClean="0">
                <a:ln>
                  <a:noFill/>
                </a:ln>
                <a:solidFill>
                  <a:srgbClr val="454545"/>
                </a:solidFill>
                <a:effectLst/>
                <a:cs typeface="Arial" panose="020B0604020202020204" pitchFamily="34" charset="0"/>
              </a:rPr>
            </a:br>
            <a:r>
              <a:rPr kumimoji="0" lang="en-US" b="0" i="0" u="none" strike="noStrike" cap="none" normalizeH="0" baseline="0" dirty="0" smtClean="0">
                <a:ln>
                  <a:noFill/>
                </a:ln>
                <a:solidFill>
                  <a:srgbClr val="454545"/>
                </a:solidFill>
                <a:effectLst/>
                <a:cs typeface="Arial" panose="020B0604020202020204" pitchFamily="34" charset="0"/>
              </a:rPr>
              <a:t>Plants --&gt; insects --&gt; frogs, birds</a:t>
            </a:r>
            <a:br>
              <a:rPr kumimoji="0" lang="en-US" b="0" i="0" u="none" strike="noStrike" cap="none" normalizeH="0" baseline="0" dirty="0" smtClean="0">
                <a:ln>
                  <a:noFill/>
                </a:ln>
                <a:solidFill>
                  <a:srgbClr val="454545"/>
                </a:solidFill>
                <a:effectLst/>
                <a:cs typeface="Arial" panose="020B0604020202020204" pitchFamily="34" charset="0"/>
              </a:rPr>
            </a:br>
            <a:r>
              <a:rPr kumimoji="0" lang="en-US" b="0" i="0" u="none" strike="noStrike" cap="none" normalizeH="0" baseline="0" dirty="0" smtClean="0">
                <a:ln>
                  <a:noFill/>
                </a:ln>
                <a:solidFill>
                  <a:srgbClr val="454545"/>
                </a:solidFill>
                <a:effectLst/>
                <a:cs typeface="Arial" panose="020B0604020202020204" pitchFamily="34" charset="0"/>
              </a:rPr>
              <a:t>Worms --&gt; birds, moles</a:t>
            </a:r>
            <a:br>
              <a:rPr kumimoji="0" lang="en-US" b="0" i="0" u="none" strike="noStrike" cap="none" normalizeH="0" baseline="0" dirty="0" smtClean="0">
                <a:ln>
                  <a:noFill/>
                </a:ln>
                <a:solidFill>
                  <a:srgbClr val="454545"/>
                </a:solidFill>
                <a:effectLst/>
                <a:cs typeface="Arial" panose="020B0604020202020204" pitchFamily="34" charset="0"/>
              </a:rPr>
            </a:br>
            <a:r>
              <a:rPr kumimoji="0" lang="en-US" b="0" i="0" u="none" strike="noStrike" cap="none" normalizeH="0" baseline="0" dirty="0" smtClean="0">
                <a:ln>
                  <a:noFill/>
                </a:ln>
                <a:solidFill>
                  <a:srgbClr val="454545"/>
                </a:solidFill>
                <a:effectLst/>
                <a:cs typeface="Arial" panose="020B0604020202020204" pitchFamily="34" charset="0"/>
              </a:rPr>
              <a:t>Birds, mice, rats, frogs --&gt; weasels</a:t>
            </a:r>
            <a:br>
              <a:rPr kumimoji="0" lang="en-US" b="0" i="0" u="none" strike="noStrike" cap="none" normalizeH="0" baseline="0" dirty="0" smtClean="0">
                <a:ln>
                  <a:noFill/>
                </a:ln>
                <a:solidFill>
                  <a:srgbClr val="454545"/>
                </a:solidFill>
                <a:effectLst/>
                <a:cs typeface="Arial" panose="020B0604020202020204" pitchFamily="34" charset="0"/>
              </a:rPr>
            </a:br>
            <a:r>
              <a:rPr kumimoji="0" lang="en-US" b="0" i="0" u="none" strike="noStrike" cap="none" normalizeH="0" baseline="0" dirty="0" smtClean="0">
                <a:ln>
                  <a:noFill/>
                </a:ln>
                <a:solidFill>
                  <a:srgbClr val="454545"/>
                </a:solidFill>
                <a:effectLst/>
                <a:cs typeface="Arial" panose="020B0604020202020204" pitchFamily="34" charset="0"/>
              </a:rPr>
              <a:t>Birds, mice, rats, gophers, frogs, moles, weasels --&gt; Barn owls</a:t>
            </a:r>
            <a:endParaRPr kumimoji="0" 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454545"/>
                </a:solidFill>
                <a:effectLst/>
                <a:cs typeface="Arial" panose="020B0604020202020204" pitchFamily="34" charset="0"/>
              </a:rPr>
              <a:t>Make a chart</a:t>
            </a:r>
            <a:r>
              <a:rPr kumimoji="0" lang="en-US" b="0" i="0" u="none" strike="noStrike" cap="none" normalizeH="0" baseline="0" dirty="0" smtClean="0">
                <a:ln>
                  <a:noFill/>
                </a:ln>
                <a:solidFill>
                  <a:srgbClr val="454545"/>
                </a:solidFill>
                <a:effectLst/>
                <a:cs typeface="Arial" panose="020B0604020202020204" pitchFamily="34" charset="0"/>
              </a:rPr>
              <a:t> (using pictures) of what you think the owl's food chain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454545"/>
                </a:solidFill>
                <a:effectLst/>
                <a:cs typeface="Arial" panose="020B0604020202020204" pitchFamily="34" charset="0"/>
              </a:rPr>
              <a:t>looked like, based on the animals you were able to identify in your owl pellet</a:t>
            </a:r>
            <a:r>
              <a:rPr kumimoji="0" lang="en-US" sz="900" b="0" i="0" u="none" strike="noStrike" cap="none" normalizeH="0" baseline="0" dirty="0" smtClean="0">
                <a:ln>
                  <a:noFill/>
                </a:ln>
                <a:solidFill>
                  <a:srgbClr val="454545"/>
                </a:solidFill>
                <a:effectLst/>
                <a:latin typeface="Arial" panose="020B0604020202020204" pitchFamily="34" charset="0"/>
                <a:cs typeface="Arial" panose="020B0604020202020204" pitchFamily="34" charset="0"/>
              </a:rPr>
              <a:t>.</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Tree>
    <p:custDataLst>
      <p:tags r:id="rId1"/>
    </p:custDataLst>
    <p:extLst>
      <p:ext uri="{BB962C8B-B14F-4D97-AF65-F5344CB8AC3E}">
        <p14:creationId xmlns:p14="http://schemas.microsoft.com/office/powerpoint/2010/main" val="2736957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Owl prey and their respective diet Prey Diet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Mouse: It eats a wide variety of plant and animal matter depending on what is available, including insects and other invertebrates, seeds, fruits, flowers, nuts, and other plant products. </a:t>
            </a:r>
          </a:p>
          <a:p>
            <a:r>
              <a:rPr lang="en-US" dirty="0" smtClean="0"/>
              <a:t>Mole: A mole's diet is mostly insects and other invertebrates, including earthworms, centipedes, millipedes, snails, slugs, grubs, ants, </a:t>
            </a:r>
            <a:r>
              <a:rPr lang="en-US" dirty="0" err="1" smtClean="0"/>
              <a:t>sowbugs</a:t>
            </a:r>
            <a:r>
              <a:rPr lang="en-US" dirty="0" smtClean="0"/>
              <a:t>, termites, beetles, and crickets </a:t>
            </a:r>
          </a:p>
          <a:p>
            <a:r>
              <a:rPr lang="en-US" dirty="0" smtClean="0"/>
              <a:t>Shrew: Food habit studies have revealed that shrews eat beetles, grasshoppers, butterfly and moth larvae, wasps, crickets, spiders, snails, earthworms, slugs, centipedes, and millipedes. Shrews also eat small birds, mice, small snakes, and even other shrews when the opportunity presents itself. Seeds, roots, and other vegetable matter are also eaten by some species of shrews. </a:t>
            </a:r>
          </a:p>
          <a:p>
            <a:r>
              <a:rPr lang="en-US" dirty="0" smtClean="0"/>
              <a:t>Rat: The rat's diet typically includes seeds, nuts, grains, vegetables, fruits, meats and invertebrates. They consume about one-third of their weight in food every 24 hours. Because of their inability to vomit, rats are very hesitant to try new foods that may be poisonous. They will take a small nibble and wait to see if they feel sick and, if so, will avoid that food in the future. </a:t>
            </a:r>
          </a:p>
          <a:p>
            <a:r>
              <a:rPr lang="en-US" dirty="0" smtClean="0"/>
              <a:t>Bird: Insects; terrestrial non-insect arthropods, seeds, grains, and nuts; fruit</a:t>
            </a:r>
          </a:p>
        </p:txBody>
      </p:sp>
    </p:spTree>
    <p:custDataLst>
      <p:tags r:id="rId1"/>
    </p:custDataLst>
    <p:extLst>
      <p:ext uri="{BB962C8B-B14F-4D97-AF65-F5344CB8AC3E}">
        <p14:creationId xmlns:p14="http://schemas.microsoft.com/office/powerpoint/2010/main" val="3908844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Food Web Construction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Use the information from the previous slide to draw a Food Web that is representative of your pellet. Remember all arrows go from food to feeder to show the movement of energy. </a:t>
            </a:r>
          </a:p>
          <a:p>
            <a:r>
              <a:rPr lang="en-US" dirty="0" smtClean="0"/>
              <a:t>Draw and label the owl as the top consumer. </a:t>
            </a:r>
            <a:endParaRPr lang="en-US" dirty="0"/>
          </a:p>
          <a:p>
            <a:r>
              <a:rPr lang="en-US" dirty="0" smtClean="0"/>
              <a:t>Draw and label all prey found in the pellet as the next level of consumer (shrew). </a:t>
            </a:r>
            <a:endParaRPr lang="en-US" dirty="0"/>
          </a:p>
          <a:p>
            <a:r>
              <a:rPr lang="en-US" dirty="0" smtClean="0"/>
              <a:t>Draw and label any consumers eaten by the prey (crickets eaten by shrew). </a:t>
            </a:r>
          </a:p>
          <a:p>
            <a:r>
              <a:rPr lang="en-US" dirty="0" smtClean="0"/>
              <a:t>Draw and label any producers eaten by prey or any producers eaten by consumers eaten by prey (seeds, fruit and grass eaten by crickets; seeds and roots eaten by shrew). </a:t>
            </a:r>
          </a:p>
          <a:p>
            <a:r>
              <a:rPr lang="en-US" dirty="0" smtClean="0"/>
              <a:t>Draw ‘energy’ arrows from victim towards consumer (head of the arrow points towards consumer) - From each producer towards each primary consumer that eats that producer. </a:t>
            </a:r>
            <a:endParaRPr lang="en-US" dirty="0"/>
          </a:p>
          <a:p>
            <a:r>
              <a:rPr lang="en-US" dirty="0" smtClean="0"/>
              <a:t>Repeat for each level towards the owl. Note: some arrows may be drawn sideways. 6. Why are the arrows pointing toward the top of the food web? </a:t>
            </a:r>
            <a:endParaRPr lang="en-US" dirty="0"/>
          </a:p>
        </p:txBody>
      </p:sp>
    </p:spTree>
    <p:custDataLst>
      <p:tags r:id="rId1"/>
    </p:custDataLst>
    <p:extLst>
      <p:ext uri="{BB962C8B-B14F-4D97-AF65-F5344CB8AC3E}">
        <p14:creationId xmlns:p14="http://schemas.microsoft.com/office/powerpoint/2010/main" val="3816755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Lab Questions</a:t>
            </a:r>
            <a:endParaRPr lang="en-US" dirty="0"/>
          </a:p>
        </p:txBody>
      </p:sp>
      <p:sp>
        <p:nvSpPr>
          <p:cNvPr id="3" name="Content Placeholder 2"/>
          <p:cNvSpPr>
            <a:spLocks noGrp="1"/>
          </p:cNvSpPr>
          <p:nvPr>
            <p:ph idx="1"/>
          </p:nvPr>
        </p:nvSpPr>
        <p:spPr>
          <a:xfrm>
            <a:off x="838200" y="1532965"/>
            <a:ext cx="10515600" cy="4643998"/>
          </a:xfrm>
        </p:spPr>
        <p:txBody>
          <a:bodyPr>
            <a:normAutofit fontScale="70000" lnSpcReduction="20000"/>
          </a:bodyPr>
          <a:lstStyle/>
          <a:p>
            <a:pPr marL="514350" indent="-514350">
              <a:buFont typeface="+mj-lt"/>
              <a:buAutoNum type="arabicPeriod"/>
            </a:pPr>
            <a:r>
              <a:rPr lang="en-US" dirty="0" smtClean="0"/>
              <a:t>What does the pellet suggest about the digestive system of the owl?</a:t>
            </a:r>
          </a:p>
          <a:p>
            <a:pPr marL="514350" indent="-514350">
              <a:buFont typeface="+mj-lt"/>
              <a:buAutoNum type="arabicPeriod"/>
            </a:pPr>
            <a:r>
              <a:rPr lang="en-US" dirty="0" smtClean="0"/>
              <a:t>What happens to the number of producers if there is plenty of sunshine and rain? What therefore happens to the number of consumers if there is plenty of sunshine and rain? </a:t>
            </a:r>
          </a:p>
          <a:p>
            <a:pPr marL="514350" indent="-514350">
              <a:buFont typeface="+mj-lt"/>
              <a:buAutoNum type="arabicPeriod"/>
            </a:pPr>
            <a:r>
              <a:rPr lang="en-US" dirty="0" smtClean="0"/>
              <a:t>What would happen to the number of prey if the owl was removed due to something like habitat destruction? Why?</a:t>
            </a:r>
          </a:p>
          <a:p>
            <a:pPr marL="514350" indent="-514350">
              <a:buFont typeface="+mj-lt"/>
              <a:buAutoNum type="arabicPeriod"/>
            </a:pPr>
            <a:r>
              <a:rPr lang="en-US" dirty="0" smtClean="0"/>
              <a:t>How would this change the shape of the Numbers Pyramid? Why? </a:t>
            </a:r>
          </a:p>
          <a:p>
            <a:pPr marL="514350" indent="-514350">
              <a:buFont typeface="+mj-lt"/>
              <a:buAutoNum type="arabicPeriod"/>
            </a:pPr>
            <a:r>
              <a:rPr lang="en-US" dirty="0" smtClean="0"/>
              <a:t>How would this change the shape of the Biomass Pyramid? Why? </a:t>
            </a:r>
          </a:p>
          <a:p>
            <a:pPr marL="514350" indent="-514350">
              <a:buFont typeface="+mj-lt"/>
              <a:buAutoNum type="arabicPeriod"/>
            </a:pPr>
            <a:r>
              <a:rPr lang="en-US" dirty="0" smtClean="0"/>
              <a:t>Would this cause the collapse of the food web? </a:t>
            </a:r>
          </a:p>
          <a:p>
            <a:pPr marL="514350" indent="-514350">
              <a:buFont typeface="+mj-lt"/>
              <a:buAutoNum type="arabicPeriod"/>
            </a:pPr>
            <a:r>
              <a:rPr lang="en-US" dirty="0" smtClean="0"/>
              <a:t>If the owl population increases over the next 5 years, what would that do to the food web you created? Specifically mention organisms found in the food web.</a:t>
            </a:r>
          </a:p>
          <a:p>
            <a:pPr marL="514350" indent="-514350">
              <a:buFont typeface="+mj-lt"/>
              <a:buAutoNum type="arabicPeriod"/>
            </a:pPr>
            <a:r>
              <a:rPr lang="en-US" dirty="0" smtClean="0"/>
              <a:t>If the rodent was removed from the web because of a pesticide. How would this affect the rest of the organisms in the web? Be specific and mention trophic levels. </a:t>
            </a:r>
          </a:p>
          <a:p>
            <a:pPr marL="514350" indent="-514350">
              <a:buFont typeface="+mj-lt"/>
              <a:buAutoNum type="arabicPeriod"/>
            </a:pPr>
            <a:r>
              <a:rPr lang="en-US" dirty="0" smtClean="0"/>
              <a:t>Owl </a:t>
            </a:r>
            <a:r>
              <a:rPr lang="en-US" dirty="0"/>
              <a:t>pellets not only can give us information about the diet of the owl, owl pellets also provide a habitat for other animals, in fact an owl pellet is a little ecosystem all on its own. Why kind of animals are found in the </a:t>
            </a:r>
            <a:r>
              <a:rPr lang="en-US" dirty="0" smtClean="0"/>
              <a:t>owl </a:t>
            </a:r>
            <a:r>
              <a:rPr lang="en-US" dirty="0"/>
              <a:t>pellet ecosystem (Hint: read the background at the beginning)</a:t>
            </a:r>
          </a:p>
        </p:txBody>
      </p:sp>
    </p:spTree>
    <p:custDataLst>
      <p:tags r:id="rId1"/>
    </p:custDataLst>
    <p:extLst>
      <p:ext uri="{BB962C8B-B14F-4D97-AF65-F5344CB8AC3E}">
        <p14:creationId xmlns:p14="http://schemas.microsoft.com/office/powerpoint/2010/main" val="3599864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 </a:t>
            </a:r>
            <a:r>
              <a:rPr lang="en-US" dirty="0" err="1" smtClean="0"/>
              <a:t>Powerpoint</a:t>
            </a:r>
            <a:r>
              <a:rPr lang="en-US" dirty="0" smtClean="0"/>
              <a:t> Write-Up</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lab write-up must have all of the following components must be complete in order to turn in the assignment:</a:t>
            </a:r>
          </a:p>
          <a:p>
            <a:pPr lvl="1"/>
            <a:r>
              <a:rPr lang="en-US" sz="2300" dirty="0" smtClean="0"/>
              <a:t>Background information regarding the owl, owl pellets, and owl feeding 		  10 pts.</a:t>
            </a:r>
          </a:p>
          <a:p>
            <a:pPr lvl="1"/>
            <a:r>
              <a:rPr lang="en-US" sz="2300" dirty="0" smtClean="0"/>
              <a:t>Bone Data Chart							  15 pts.</a:t>
            </a:r>
          </a:p>
          <a:p>
            <a:pPr lvl="2"/>
            <a:r>
              <a:rPr lang="en-US" sz="1900" dirty="0" smtClean="0"/>
              <a:t>Data chart must be completed with at least one organism </a:t>
            </a:r>
          </a:p>
          <a:p>
            <a:pPr lvl="3"/>
            <a:r>
              <a:rPr lang="en-US" sz="1700" dirty="0" smtClean="0"/>
              <a:t>10 points for identifying 70 % or more of skeleton</a:t>
            </a:r>
          </a:p>
          <a:p>
            <a:pPr lvl="3"/>
            <a:r>
              <a:rPr lang="en-US" sz="1700" dirty="0" smtClean="0"/>
              <a:t>8 points for identifying 60 – 69%</a:t>
            </a:r>
          </a:p>
          <a:p>
            <a:pPr lvl="3"/>
            <a:r>
              <a:rPr lang="en-US" sz="1700" dirty="0" smtClean="0"/>
              <a:t>6 points for identifying 50 – 59%</a:t>
            </a:r>
          </a:p>
          <a:p>
            <a:pPr lvl="3"/>
            <a:r>
              <a:rPr lang="en-US" sz="1700" dirty="0" smtClean="0"/>
              <a:t>4 points for identifying less than 50%</a:t>
            </a:r>
          </a:p>
          <a:p>
            <a:pPr lvl="2"/>
            <a:r>
              <a:rPr lang="en-US" sz="1900" dirty="0" smtClean="0"/>
              <a:t>Must identify </a:t>
            </a:r>
            <a:r>
              <a:rPr lang="en-US" sz="1900" dirty="0" err="1" smtClean="0"/>
              <a:t>organis</a:t>
            </a:r>
            <a:r>
              <a:rPr lang="en-US" sz="1900" dirty="0" smtClean="0"/>
              <a:t> (5 pts.)</a:t>
            </a:r>
          </a:p>
          <a:p>
            <a:pPr lvl="1"/>
            <a:r>
              <a:rPr lang="en-US" sz="2300" dirty="0" smtClean="0"/>
              <a:t>Pictures of sequence of the lab					   	</a:t>
            </a:r>
            <a:r>
              <a:rPr lang="en-US" sz="2300" smtClean="0"/>
              <a:t>    5 </a:t>
            </a:r>
            <a:r>
              <a:rPr lang="en-US" sz="2300" dirty="0" smtClean="0"/>
              <a:t>pts.</a:t>
            </a:r>
          </a:p>
          <a:p>
            <a:pPr lvl="2"/>
            <a:r>
              <a:rPr lang="en-US" sz="1900" dirty="0" smtClean="0"/>
              <a:t>1 point per picture – 1 must be of skeleton</a:t>
            </a:r>
          </a:p>
          <a:p>
            <a:pPr lvl="1"/>
            <a:r>
              <a:rPr lang="en-US" sz="2300" dirty="0" smtClean="0"/>
              <a:t>Post-lab questions							  20 pts.</a:t>
            </a:r>
          </a:p>
          <a:p>
            <a:pPr lvl="2"/>
            <a:r>
              <a:rPr lang="en-US" sz="1900" dirty="0" smtClean="0"/>
              <a:t>2 points for each question answered correctly</a:t>
            </a:r>
          </a:p>
          <a:p>
            <a:pPr lvl="1"/>
            <a:r>
              <a:rPr lang="en-US" sz="2300" dirty="0" smtClean="0"/>
              <a:t>Food chain with owl, one consumer, and producer				  10 pts.</a:t>
            </a:r>
          </a:p>
          <a:p>
            <a:pPr lvl="1"/>
            <a:r>
              <a:rPr lang="en-US" sz="2300" dirty="0" smtClean="0"/>
              <a:t>Food web with 15 organisms						  30 pts.</a:t>
            </a:r>
          </a:p>
          <a:p>
            <a:pPr lvl="2"/>
            <a:r>
              <a:rPr lang="en-US" sz="1900" dirty="0" smtClean="0"/>
              <a:t>2 points per organism correctly named with arrows correctly used</a:t>
            </a:r>
          </a:p>
          <a:p>
            <a:pPr lvl="1"/>
            <a:r>
              <a:rPr lang="en-US" sz="2300" dirty="0" smtClean="0"/>
              <a:t>Post-lab essay: completed by each person					  20 pts.			</a:t>
            </a:r>
          </a:p>
          <a:p>
            <a:pPr lvl="1"/>
            <a:endParaRPr lang="en-US" sz="2300" dirty="0" smtClean="0"/>
          </a:p>
        </p:txBody>
      </p:sp>
    </p:spTree>
    <p:custDataLst>
      <p:tags r:id="rId1"/>
    </p:custDataLst>
    <p:extLst>
      <p:ext uri="{BB962C8B-B14F-4D97-AF65-F5344CB8AC3E}">
        <p14:creationId xmlns:p14="http://schemas.microsoft.com/office/powerpoint/2010/main" val="17009796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647</TotalTime>
  <Words>982</Words>
  <Application>Microsoft Office PowerPoint</Application>
  <PresentationFormat>Widescreen</PresentationFormat>
  <Paragraphs>92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What Can an Owl Pellet Reveal About Diet? </vt:lpstr>
      <vt:lpstr>Owl Pellets Lab</vt:lpstr>
      <vt:lpstr>Procedure:</vt:lpstr>
      <vt:lpstr>Bones Found</vt:lpstr>
      <vt:lpstr>PowerPoint Presentation</vt:lpstr>
      <vt:lpstr>Owl prey and their respective diet Prey Diet </vt:lpstr>
      <vt:lpstr>Food Web Construction</vt:lpstr>
      <vt:lpstr>Post Lab Questions</vt:lpstr>
      <vt:lpstr>Lab Powerpoint Write-Up</vt:lpstr>
    </vt:vector>
  </TitlesOfParts>
  <Company>Atlanta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Owl Pellets Lab</dc:title>
  <dc:creator>Hutchings, William</dc:creator>
  <cp:lastModifiedBy>Hutchings, William</cp:lastModifiedBy>
  <cp:revision>8</cp:revision>
  <dcterms:created xsi:type="dcterms:W3CDTF">2016-08-30T14:34:24Z</dcterms:created>
  <dcterms:modified xsi:type="dcterms:W3CDTF">2016-08-31T01:22:22Z</dcterms:modified>
</cp:coreProperties>
</file>